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Lst>
  <p:sldSz cx="18288000" cy="10287000"/>
  <p:notesSz cx="6858000" cy="9144000"/>
  <p:embeddedFontLst>
    <p:embeddedFont>
      <p:font typeface="Aileron Heavy" panose="020B0604020202020204" charset="0"/>
      <p:regular r:id="rId28"/>
    </p:embeddedFont>
    <p:embeddedFont>
      <p:font typeface="Aileron Heavy Bold" panose="020B0604020202020204" charset="0"/>
      <p:regular r:id="rId29"/>
    </p:embeddedFont>
    <p:embeddedFont>
      <p:font typeface="Aileron Regular" panose="020B0604020202020204" charset="0"/>
      <p:regular r:id="rId30"/>
    </p:embeddedFont>
    <p:embeddedFont>
      <p:font typeface="Aileron Regular Bold" panose="020B0604020202020204" charset="0"/>
      <p:regular r:id="rId31"/>
    </p:embeddedFont>
    <p:embeddedFont>
      <p:font typeface="Kollektif Bold" panose="020B0604020202020204" charset="0"/>
      <p:regular r:id="rId32"/>
    </p:embeddedFont>
    <p:embeddedFont>
      <p:font typeface="Lato" panose="020F0502020204030203" pitchFamily="34" charset="0"/>
      <p:regular r:id="rId33"/>
      <p:bold r:id="rId34"/>
      <p:italic r:id="rId35"/>
      <p:boldItalic r:id="rId36"/>
    </p:embeddedFont>
    <p:embeddedFont>
      <p:font typeface="Lato Bold" panose="020F0502020204030203" charset="0"/>
      <p:regular r:id="rId37"/>
    </p:embeddedFont>
    <p:embeddedFont>
      <p:font typeface="Lato Bold Bold" panose="020B0604020202020204" charset="0"/>
      <p:regular r:id="rId38"/>
    </p:embeddedFont>
    <p:embeddedFont>
      <p:font typeface="Lato Italics"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370"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6.png"/><Relationship Id="rId4" Type="http://schemas.openxmlformats.org/officeDocument/2006/relationships/image" Target="../media/image22.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8.sv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3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8.svg"/></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svg"/><Relationship Id="rId7"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sv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433" r="34273" b="437"/>
          <a:stretch>
            <a:fillRect/>
          </a:stretch>
        </p:blipFill>
        <p:spPr>
          <a:xfrm>
            <a:off x="5392064" y="-956866"/>
            <a:ext cx="13133172" cy="901873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486444" y="6578864"/>
            <a:ext cx="4370019" cy="4370019"/>
          </a:xfrm>
          <a:prstGeom prst="rect">
            <a:avLst/>
          </a:prstGeom>
        </p:spPr>
      </p:pic>
      <p:grpSp>
        <p:nvGrpSpPr>
          <p:cNvPr id="4" name="Group 4"/>
          <p:cNvGrpSpPr/>
          <p:nvPr/>
        </p:nvGrpSpPr>
        <p:grpSpPr>
          <a:xfrm rot="-8100000">
            <a:off x="-4252983" y="3307993"/>
            <a:ext cx="22404652" cy="8950886"/>
            <a:chOff x="0" y="0"/>
            <a:chExt cx="35276568" cy="14093347"/>
          </a:xfrm>
        </p:grpSpPr>
        <p:sp>
          <p:nvSpPr>
            <p:cNvPr id="5" name="Freeform 5"/>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ECECEC"/>
            </a:solidFill>
          </p:spPr>
          <p:txBody>
            <a:bodyPr/>
            <a:lstStyle/>
            <a:p>
              <a:endParaRPr lang="nl-NL"/>
            </a:p>
          </p:txBody>
        </p:sp>
      </p:grpSp>
      <p:sp>
        <p:nvSpPr>
          <p:cNvPr id="6" name="TextBox 6"/>
          <p:cNvSpPr txBox="1"/>
          <p:nvPr/>
        </p:nvSpPr>
        <p:spPr>
          <a:xfrm>
            <a:off x="1674516" y="3467245"/>
            <a:ext cx="8781476" cy="3383280"/>
          </a:xfrm>
          <a:prstGeom prst="rect">
            <a:avLst/>
          </a:prstGeom>
        </p:spPr>
        <p:txBody>
          <a:bodyPr lIns="0" tIns="0" rIns="0" bIns="0" rtlCol="0" anchor="t">
            <a:spAutoFit/>
          </a:bodyPr>
          <a:lstStyle/>
          <a:p>
            <a:pPr>
              <a:lnSpc>
                <a:spcPts val="8639"/>
              </a:lnSpc>
            </a:pPr>
            <a:r>
              <a:rPr lang="en-US" sz="6399">
                <a:solidFill>
                  <a:srgbClr val="192954"/>
                </a:solidFill>
                <a:latin typeface="Kollektif Bold"/>
              </a:rPr>
              <a:t>Het internationale keurmerk voor duurzame bedrijven</a:t>
            </a:r>
          </a:p>
        </p:txBody>
      </p:sp>
      <p:sp>
        <p:nvSpPr>
          <p:cNvPr id="7" name="TextBox 7"/>
          <p:cNvSpPr txBox="1"/>
          <p:nvPr/>
        </p:nvSpPr>
        <p:spPr>
          <a:xfrm>
            <a:off x="8746050" y="7732299"/>
            <a:ext cx="2508591" cy="621030"/>
          </a:xfrm>
          <a:prstGeom prst="rect">
            <a:avLst/>
          </a:prstGeom>
        </p:spPr>
        <p:txBody>
          <a:bodyPr lIns="0" tIns="0" rIns="0" bIns="0" rtlCol="0" anchor="t">
            <a:spAutoFit/>
          </a:bodyPr>
          <a:lstStyle/>
          <a:p>
            <a:pPr>
              <a:lnSpc>
                <a:spcPts val="2520"/>
              </a:lnSpc>
            </a:pPr>
            <a:r>
              <a:rPr lang="en-US" sz="1800" spc="36">
                <a:solidFill>
                  <a:srgbClr val="192954"/>
                </a:solidFill>
                <a:latin typeface="Aileron Regular"/>
              </a:rPr>
              <a:t>Datum van</a:t>
            </a:r>
          </a:p>
          <a:p>
            <a:pPr>
              <a:lnSpc>
                <a:spcPts val="2520"/>
              </a:lnSpc>
            </a:pPr>
            <a:r>
              <a:rPr lang="en-US" sz="1800" spc="36">
                <a:solidFill>
                  <a:srgbClr val="192954"/>
                </a:solidFill>
                <a:latin typeface="Aileron Regular"/>
              </a:rPr>
              <a:t>de presentatie</a:t>
            </a:r>
          </a:p>
        </p:txBody>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0307200" y="2426329"/>
            <a:ext cx="8690018" cy="8690018"/>
          </a:xfrm>
          <a:prstGeom prst="rect">
            <a:avLst/>
          </a:prstGeom>
        </p:spPr>
      </p:pic>
      <p:pic>
        <p:nvPicPr>
          <p:cNvPr id="9" name="Picture 9"/>
          <p:cNvPicPr>
            <a:picLocks noChangeAspect="1"/>
          </p:cNvPicPr>
          <p:nvPr/>
        </p:nvPicPr>
        <p:blipFill>
          <a:blip r:embed="rId7"/>
          <a:srcRect/>
          <a:stretch>
            <a:fillRect/>
          </a:stretch>
        </p:blipFill>
        <p:spPr>
          <a:xfrm>
            <a:off x="477014" y="469720"/>
            <a:ext cx="2443102" cy="3082779"/>
          </a:xfrm>
          <a:prstGeom prst="rect">
            <a:avLst/>
          </a:prstGeom>
        </p:spPr>
      </p:pic>
      <p:sp>
        <p:nvSpPr>
          <p:cNvPr id="10" name="TextBox 10"/>
          <p:cNvSpPr txBox="1"/>
          <p:nvPr/>
        </p:nvSpPr>
        <p:spPr>
          <a:xfrm>
            <a:off x="1674516" y="7732299"/>
            <a:ext cx="2981480" cy="621030"/>
          </a:xfrm>
          <a:prstGeom prst="rect">
            <a:avLst/>
          </a:prstGeom>
        </p:spPr>
        <p:txBody>
          <a:bodyPr lIns="0" tIns="0" rIns="0" bIns="0" rtlCol="0" anchor="t">
            <a:spAutoFit/>
          </a:bodyPr>
          <a:lstStyle/>
          <a:p>
            <a:pPr>
              <a:lnSpc>
                <a:spcPts val="2520"/>
              </a:lnSpc>
            </a:pPr>
            <a:r>
              <a:rPr lang="en-US" sz="1800" spc="36" dirty="0" err="1">
                <a:solidFill>
                  <a:srgbClr val="192954"/>
                </a:solidFill>
                <a:latin typeface="Aileron Regular"/>
              </a:rPr>
              <a:t>Presentatie</a:t>
            </a:r>
            <a:r>
              <a:rPr lang="en-US" sz="1800" spc="36" dirty="0">
                <a:solidFill>
                  <a:srgbClr val="192954"/>
                </a:solidFill>
                <a:latin typeface="Aileron Regular"/>
              </a:rPr>
              <a:t> voor </a:t>
            </a:r>
            <a:r>
              <a:rPr lang="en-US" sz="1800" spc="36" dirty="0" err="1">
                <a:solidFill>
                  <a:srgbClr val="192954"/>
                </a:solidFill>
                <a:latin typeface="Aileron Regular"/>
              </a:rPr>
              <a:t>personeel</a:t>
            </a:r>
            <a:endParaRPr lang="en-US" sz="1800" spc="36" dirty="0">
              <a:solidFill>
                <a:srgbClr val="192954"/>
              </a:solidFill>
              <a:latin typeface="Aileron Regular"/>
            </a:endParaRPr>
          </a:p>
          <a:p>
            <a:pPr>
              <a:lnSpc>
                <a:spcPts val="2520"/>
              </a:lnSpc>
            </a:pPr>
            <a:r>
              <a:rPr lang="en-US" sz="1800" spc="36" dirty="0" err="1">
                <a:solidFill>
                  <a:srgbClr val="192954"/>
                </a:solidFill>
                <a:latin typeface="Aileron Regular"/>
              </a:rPr>
              <a:t>Xxx</a:t>
            </a:r>
            <a:r>
              <a:rPr lang="en-US" sz="1800" spc="36" dirty="0">
                <a:solidFill>
                  <a:srgbClr val="192954"/>
                </a:solidFill>
                <a:latin typeface="Aileron Regular"/>
              </a:rPr>
              <a:t> datum ….2025</a:t>
            </a:r>
          </a:p>
        </p:txBody>
      </p:sp>
      <p:sp>
        <p:nvSpPr>
          <p:cNvPr id="11" name="TextBox 11"/>
          <p:cNvSpPr txBox="1"/>
          <p:nvPr/>
        </p:nvSpPr>
        <p:spPr>
          <a:xfrm>
            <a:off x="5169736" y="7732299"/>
            <a:ext cx="2941099" cy="621030"/>
          </a:xfrm>
          <a:prstGeom prst="rect">
            <a:avLst/>
          </a:prstGeom>
        </p:spPr>
        <p:txBody>
          <a:bodyPr lIns="0" tIns="0" rIns="0" bIns="0" rtlCol="0" anchor="t">
            <a:spAutoFit/>
          </a:bodyPr>
          <a:lstStyle/>
          <a:p>
            <a:pPr>
              <a:lnSpc>
                <a:spcPts val="2520"/>
              </a:lnSpc>
            </a:pPr>
            <a:r>
              <a:rPr lang="en-US" sz="1800" spc="36">
                <a:solidFill>
                  <a:srgbClr val="192954"/>
                </a:solidFill>
                <a:latin typeface="Aileron Regular"/>
              </a:rPr>
              <a:t>Gepresenteerd door</a:t>
            </a:r>
          </a:p>
          <a:p>
            <a:pPr>
              <a:lnSpc>
                <a:spcPts val="2520"/>
              </a:lnSpc>
            </a:pPr>
            <a:r>
              <a:rPr lang="en-US" sz="1800" spc="36">
                <a:solidFill>
                  <a:srgbClr val="192954"/>
                </a:solidFill>
                <a:latin typeface="Aileron Regular"/>
              </a:rPr>
              <a:t>( naam persoon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nl-NL"/>
          </a:p>
        </p:txBody>
      </p:sp>
      <p:grpSp>
        <p:nvGrpSpPr>
          <p:cNvPr id="3" name="Group 3"/>
          <p:cNvGrpSpPr/>
          <p:nvPr/>
        </p:nvGrpSpPr>
        <p:grpSpPr>
          <a:xfrm>
            <a:off x="2177698" y="1759682"/>
            <a:ext cx="5312635" cy="6006507"/>
            <a:chOff x="0" y="0"/>
            <a:chExt cx="3130550" cy="3539424"/>
          </a:xfrm>
        </p:grpSpPr>
        <p:sp>
          <p:nvSpPr>
            <p:cNvPr id="4" name="Freeform 4"/>
            <p:cNvSpPr/>
            <p:nvPr/>
          </p:nvSpPr>
          <p:spPr>
            <a:xfrm>
              <a:off x="0" y="0"/>
              <a:ext cx="3130550" cy="3539425"/>
            </a:xfrm>
            <a:custGeom>
              <a:avLst/>
              <a:gdLst/>
              <a:ahLst/>
              <a:cxnLst/>
              <a:rect l="l" t="t" r="r" b="b"/>
              <a:pathLst>
                <a:path w="3130550" h="3539425">
                  <a:moveTo>
                    <a:pt x="0" y="1123950"/>
                  </a:moveTo>
                  <a:lnTo>
                    <a:pt x="0" y="3539425"/>
                  </a:lnTo>
                  <a:lnTo>
                    <a:pt x="3130550" y="3539425"/>
                  </a:lnTo>
                  <a:lnTo>
                    <a:pt x="3130550" y="0"/>
                  </a:lnTo>
                  <a:close/>
                </a:path>
              </a:pathLst>
            </a:custGeom>
            <a:solidFill>
              <a:srgbClr val="009933"/>
            </a:solidFill>
          </p:spPr>
          <p:txBody>
            <a:bodyPr/>
            <a:lstStyle/>
            <a:p>
              <a:endParaRPr lang="nl-NL"/>
            </a:p>
          </p:txBody>
        </p:sp>
      </p:grpSp>
      <p:grpSp>
        <p:nvGrpSpPr>
          <p:cNvPr id="5" name="Group 5"/>
          <p:cNvGrpSpPr>
            <a:grpSpLocks noChangeAspect="1"/>
          </p:cNvGrpSpPr>
          <p:nvPr/>
        </p:nvGrpSpPr>
        <p:grpSpPr>
          <a:xfrm>
            <a:off x="2691397" y="1028700"/>
            <a:ext cx="4245599" cy="4754222"/>
            <a:chOff x="0" y="0"/>
            <a:chExt cx="6350000" cy="7110730"/>
          </a:xfrm>
        </p:grpSpPr>
        <p:sp>
          <p:nvSpPr>
            <p:cNvPr id="6" name="Freeform 6"/>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2"/>
              <a:stretch>
                <a:fillRect l="-225" t="-4019" r="-12302" b="-29966"/>
              </a:stretch>
            </a:blipFill>
          </p:spPr>
          <p:txBody>
            <a:bodyPr/>
            <a:lstStyle/>
            <a:p>
              <a:endParaRPr lang="nl-NL"/>
            </a:p>
          </p:txBody>
        </p:sp>
      </p:grpSp>
      <p:sp>
        <p:nvSpPr>
          <p:cNvPr id="7" name="TextBox 7"/>
          <p:cNvSpPr txBox="1"/>
          <p:nvPr/>
        </p:nvSpPr>
        <p:spPr>
          <a:xfrm>
            <a:off x="8420223" y="1754414"/>
            <a:ext cx="8190814" cy="5978943"/>
          </a:xfrm>
          <a:prstGeom prst="rect">
            <a:avLst/>
          </a:prstGeom>
        </p:spPr>
        <p:txBody>
          <a:bodyPr lIns="0" tIns="0" rIns="0" bIns="0" rtlCol="0" anchor="t">
            <a:spAutoFit/>
          </a:bodyPr>
          <a:lstStyle/>
          <a:p>
            <a:pPr>
              <a:lnSpc>
                <a:spcPts val="2776"/>
              </a:lnSpc>
            </a:pPr>
            <a:r>
              <a:rPr lang="en-US" sz="1983">
                <a:solidFill>
                  <a:srgbClr val="192954"/>
                </a:solidFill>
                <a:latin typeface="Lato"/>
              </a:rPr>
              <a:t>Green Key is het grootste duurzaamheidskeurmerk voor de toeristische en recreatieve branche in Nederland en daar zijn we trots op. </a:t>
            </a:r>
          </a:p>
          <a:p>
            <a:pPr>
              <a:lnSpc>
                <a:spcPts val="2776"/>
              </a:lnSpc>
            </a:pPr>
            <a:endParaRPr lang="en-US" sz="1983">
              <a:solidFill>
                <a:srgbClr val="192954"/>
              </a:solidFill>
              <a:latin typeface="Lato"/>
            </a:endParaRPr>
          </a:p>
          <a:p>
            <a:pPr>
              <a:lnSpc>
                <a:spcPts val="2776"/>
              </a:lnSpc>
            </a:pPr>
            <a:r>
              <a:rPr lang="en-US" sz="1983">
                <a:solidFill>
                  <a:srgbClr val="192954"/>
                </a:solidFill>
                <a:latin typeface="Lato"/>
              </a:rPr>
              <a:t>Ruim 700 Nederlandse bedrijven hebben dit keurmerk inmiddels verkregen - van hotels en restaurants tot dierentuinen en bungalowparken. Nog steeds komen er nieuwe locaties bij. Wereldwijd zijn er zo'n 3700 bedrijven in 60 landen die het Green Key keurmerk hebben verdiend in de afgelopen jaren. </a:t>
            </a:r>
          </a:p>
          <a:p>
            <a:pPr>
              <a:lnSpc>
                <a:spcPts val="2776"/>
              </a:lnSpc>
            </a:pPr>
            <a:endParaRPr lang="en-US" sz="1983">
              <a:solidFill>
                <a:srgbClr val="192954"/>
              </a:solidFill>
              <a:latin typeface="Lato"/>
            </a:endParaRPr>
          </a:p>
          <a:p>
            <a:pPr>
              <a:lnSpc>
                <a:spcPts val="2776"/>
              </a:lnSpc>
            </a:pPr>
            <a:r>
              <a:rPr lang="en-US" sz="1983">
                <a:solidFill>
                  <a:srgbClr val="192954"/>
                </a:solidFill>
                <a:latin typeface="Lato"/>
              </a:rPr>
              <a:t>Zie je de groene sleutel? Dan vindt het bedrijf duurzaamheid belangrijk en passen ze dat overal toe in het bedrijf. </a:t>
            </a:r>
          </a:p>
          <a:p>
            <a:pPr>
              <a:lnSpc>
                <a:spcPts val="2776"/>
              </a:lnSpc>
            </a:pPr>
            <a:endParaRPr lang="en-US" sz="1983">
              <a:solidFill>
                <a:srgbClr val="192954"/>
              </a:solidFill>
              <a:latin typeface="Lato"/>
            </a:endParaRPr>
          </a:p>
          <a:p>
            <a:pPr>
              <a:lnSpc>
                <a:spcPts val="2776"/>
              </a:lnSpc>
            </a:pPr>
            <a:r>
              <a:rPr lang="en-US" sz="1983">
                <a:solidFill>
                  <a:srgbClr val="192954"/>
                </a:solidFill>
                <a:latin typeface="Lato"/>
              </a:rPr>
              <a:t>Green Key is hét internationale keurmerk voor duurzame bedrijven in de recreatie- en vrijetijdsbranche en zakelijke markt. Bedrijven met een Green Key keurmerk doen er alles aan om het milieu te sparen, zonder dat hun gasten inleveren op comfort en kwaliteit. Zij gaan daarbij een stap verder dan de normale wet- en regelgeving vereist.</a:t>
            </a:r>
          </a:p>
        </p:txBody>
      </p:sp>
      <p:pic>
        <p:nvPicPr>
          <p:cNvPr id="8" name="Picture 8"/>
          <p:cNvPicPr>
            <a:picLocks noChangeAspect="1"/>
          </p:cNvPicPr>
          <p:nvPr/>
        </p:nvPicPr>
        <p:blipFill>
          <a:blip r:embed="rId3"/>
          <a:srcRect/>
          <a:stretch>
            <a:fillRect/>
          </a:stretch>
        </p:blipFill>
        <p:spPr>
          <a:xfrm>
            <a:off x="1674178" y="8616521"/>
            <a:ext cx="1017219" cy="1283557"/>
          </a:xfrm>
          <a:prstGeom prst="rect">
            <a:avLst/>
          </a:prstGeom>
        </p:spPr>
      </p:pic>
      <p:sp>
        <p:nvSpPr>
          <p:cNvPr id="9" name="TextBox 9"/>
          <p:cNvSpPr txBox="1"/>
          <p:nvPr/>
        </p:nvSpPr>
        <p:spPr>
          <a:xfrm>
            <a:off x="8420198" y="797657"/>
            <a:ext cx="7036912" cy="962025"/>
          </a:xfrm>
          <a:prstGeom prst="rect">
            <a:avLst/>
          </a:prstGeom>
        </p:spPr>
        <p:txBody>
          <a:bodyPr lIns="0" tIns="0" rIns="0" bIns="0" rtlCol="0" anchor="t">
            <a:spAutoFit/>
          </a:bodyPr>
          <a:lstStyle/>
          <a:p>
            <a:pPr>
              <a:lnSpc>
                <a:spcPts val="7349"/>
              </a:lnSpc>
            </a:pPr>
            <a:r>
              <a:rPr lang="en-US" sz="6999">
                <a:solidFill>
                  <a:srgbClr val="192954"/>
                </a:solidFill>
                <a:latin typeface="Lato Bold Bold"/>
              </a:rPr>
              <a:t>GREEN KEY</a:t>
            </a:r>
          </a:p>
        </p:txBody>
      </p:sp>
      <p:sp>
        <p:nvSpPr>
          <p:cNvPr id="10" name="TextBox 10"/>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10</a:t>
            </a:r>
          </a:p>
        </p:txBody>
      </p:sp>
      <p:sp>
        <p:nvSpPr>
          <p:cNvPr id="11" name="TextBox 11"/>
          <p:cNvSpPr txBox="1"/>
          <p:nvPr/>
        </p:nvSpPr>
        <p:spPr>
          <a:xfrm>
            <a:off x="3449182" y="5493307"/>
            <a:ext cx="3207756" cy="1644470"/>
          </a:xfrm>
          <a:prstGeom prst="rect">
            <a:avLst/>
          </a:prstGeom>
        </p:spPr>
        <p:txBody>
          <a:bodyPr lIns="0" tIns="0" rIns="0" bIns="0" rtlCol="0" anchor="t">
            <a:spAutoFit/>
          </a:bodyPr>
          <a:lstStyle/>
          <a:p>
            <a:pPr algn="ctr">
              <a:lnSpc>
                <a:spcPts val="4384"/>
              </a:lnSpc>
            </a:pPr>
            <a:r>
              <a:rPr lang="en-US" sz="3132">
                <a:solidFill>
                  <a:srgbClr val="FFFFFF"/>
                </a:solidFill>
                <a:latin typeface="Lato Bold"/>
              </a:rPr>
              <a:t>'De sleutel naar een duurzamere wereld!'</a:t>
            </a:r>
          </a:p>
        </p:txBody>
      </p:sp>
      <p:sp>
        <p:nvSpPr>
          <p:cNvPr id="12" name="TextBox 12"/>
          <p:cNvSpPr txBox="1"/>
          <p:nvPr/>
        </p:nvSpPr>
        <p:spPr>
          <a:xfrm>
            <a:off x="8420223" y="329265"/>
            <a:ext cx="902295" cy="373142"/>
          </a:xfrm>
          <a:prstGeom prst="rect">
            <a:avLst/>
          </a:prstGeom>
        </p:spPr>
        <p:txBody>
          <a:bodyPr lIns="0" tIns="0" rIns="0" bIns="0" rtlCol="0" anchor="t">
            <a:spAutoFit/>
          </a:bodyPr>
          <a:lstStyle/>
          <a:p>
            <a:pPr algn="ctr">
              <a:lnSpc>
                <a:spcPts val="3058"/>
              </a:lnSpc>
            </a:pPr>
            <a:r>
              <a:rPr lang="en-US" sz="2184">
                <a:solidFill>
                  <a:srgbClr val="192954"/>
                </a:solidFill>
                <a:latin typeface="Lato Bold"/>
              </a:rPr>
              <a:t>DEEL 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nl-NL"/>
          </a:p>
        </p:txBody>
      </p:sp>
      <p:grpSp>
        <p:nvGrpSpPr>
          <p:cNvPr id="3" name="Group 3"/>
          <p:cNvGrpSpPr/>
          <p:nvPr/>
        </p:nvGrpSpPr>
        <p:grpSpPr>
          <a:xfrm>
            <a:off x="2177698" y="1759682"/>
            <a:ext cx="5312635" cy="6006507"/>
            <a:chOff x="0" y="0"/>
            <a:chExt cx="3130550" cy="3539424"/>
          </a:xfrm>
        </p:grpSpPr>
        <p:sp>
          <p:nvSpPr>
            <p:cNvPr id="4" name="Freeform 4"/>
            <p:cNvSpPr/>
            <p:nvPr/>
          </p:nvSpPr>
          <p:spPr>
            <a:xfrm>
              <a:off x="0" y="0"/>
              <a:ext cx="3130550" cy="3539425"/>
            </a:xfrm>
            <a:custGeom>
              <a:avLst/>
              <a:gdLst/>
              <a:ahLst/>
              <a:cxnLst/>
              <a:rect l="l" t="t" r="r" b="b"/>
              <a:pathLst>
                <a:path w="3130550" h="3539425">
                  <a:moveTo>
                    <a:pt x="0" y="1123950"/>
                  </a:moveTo>
                  <a:lnTo>
                    <a:pt x="0" y="3539425"/>
                  </a:lnTo>
                  <a:lnTo>
                    <a:pt x="3130550" y="3539425"/>
                  </a:lnTo>
                  <a:lnTo>
                    <a:pt x="3130550" y="0"/>
                  </a:lnTo>
                  <a:close/>
                </a:path>
              </a:pathLst>
            </a:custGeom>
            <a:solidFill>
              <a:srgbClr val="009933"/>
            </a:solidFill>
          </p:spPr>
          <p:txBody>
            <a:bodyPr/>
            <a:lstStyle/>
            <a:p>
              <a:endParaRPr lang="nl-NL"/>
            </a:p>
          </p:txBody>
        </p:sp>
      </p:grpSp>
      <p:pic>
        <p:nvPicPr>
          <p:cNvPr id="5" name="Picture 5"/>
          <p:cNvPicPr>
            <a:picLocks noChangeAspect="1"/>
          </p:cNvPicPr>
          <p:nvPr/>
        </p:nvPicPr>
        <p:blipFill>
          <a:blip r:embed="rId2"/>
          <a:srcRect/>
          <a:stretch>
            <a:fillRect/>
          </a:stretch>
        </p:blipFill>
        <p:spPr>
          <a:xfrm>
            <a:off x="1674178" y="8616521"/>
            <a:ext cx="1017219" cy="1283557"/>
          </a:xfrm>
          <a:prstGeom prst="rect">
            <a:avLst/>
          </a:prstGeom>
        </p:spPr>
      </p:pic>
      <p:pic>
        <p:nvPicPr>
          <p:cNvPr id="6" name="Picture 6"/>
          <p:cNvPicPr>
            <a:picLocks noChangeAspect="1"/>
          </p:cNvPicPr>
          <p:nvPr/>
        </p:nvPicPr>
        <p:blipFill>
          <a:blip r:embed="rId3"/>
          <a:srcRect/>
          <a:stretch>
            <a:fillRect/>
          </a:stretch>
        </p:blipFill>
        <p:spPr>
          <a:xfrm>
            <a:off x="2177698" y="1759682"/>
            <a:ext cx="5312635" cy="2595570"/>
          </a:xfrm>
          <a:prstGeom prst="rect">
            <a:avLst/>
          </a:prstGeom>
        </p:spPr>
      </p:pic>
      <p:sp>
        <p:nvSpPr>
          <p:cNvPr id="7" name="TextBox 7"/>
          <p:cNvSpPr txBox="1"/>
          <p:nvPr/>
        </p:nvSpPr>
        <p:spPr>
          <a:xfrm>
            <a:off x="7843247" y="1984835"/>
            <a:ext cx="8759777" cy="3574509"/>
          </a:xfrm>
          <a:prstGeom prst="rect">
            <a:avLst/>
          </a:prstGeom>
        </p:spPr>
        <p:txBody>
          <a:bodyPr lIns="0" tIns="0" rIns="0" bIns="0" rtlCol="0" anchor="t">
            <a:spAutoFit/>
          </a:bodyPr>
          <a:lstStyle/>
          <a:p>
            <a:pPr>
              <a:lnSpc>
                <a:spcPts val="3529"/>
              </a:lnSpc>
            </a:pPr>
            <a:r>
              <a:rPr lang="en-US" sz="2521">
                <a:solidFill>
                  <a:srgbClr val="192954"/>
                </a:solidFill>
                <a:latin typeface="Lato"/>
              </a:rPr>
              <a:t>•Duurzaamheidskeurmerk voor de toeristische- en recreatieve sector</a:t>
            </a:r>
          </a:p>
          <a:p>
            <a:pPr>
              <a:lnSpc>
                <a:spcPts val="3529"/>
              </a:lnSpc>
            </a:pPr>
            <a:r>
              <a:rPr lang="en-US" sz="2521">
                <a:solidFill>
                  <a:srgbClr val="192954"/>
                </a:solidFill>
                <a:latin typeface="Lato"/>
              </a:rPr>
              <a:t>•Normen voor alle aspecten van de bedrijfsvoering</a:t>
            </a:r>
          </a:p>
          <a:p>
            <a:pPr>
              <a:lnSpc>
                <a:spcPts val="3529"/>
              </a:lnSpc>
            </a:pPr>
            <a:r>
              <a:rPr lang="en-US" sz="2521">
                <a:solidFill>
                  <a:srgbClr val="192954"/>
                </a:solidFill>
                <a:latin typeface="Lato"/>
              </a:rPr>
              <a:t>•Drie certificeringniveau’s: Brons, Zilver en Goud </a:t>
            </a:r>
          </a:p>
          <a:p>
            <a:pPr>
              <a:lnSpc>
                <a:spcPts val="3529"/>
              </a:lnSpc>
            </a:pPr>
            <a:r>
              <a:rPr lang="en-US" sz="2521">
                <a:solidFill>
                  <a:srgbClr val="192954"/>
                </a:solidFill>
                <a:latin typeface="Lato"/>
              </a:rPr>
              <a:t>•Gecontroleerd duurzaam ondernemen</a:t>
            </a:r>
          </a:p>
          <a:p>
            <a:pPr>
              <a:lnSpc>
                <a:spcPts val="3529"/>
              </a:lnSpc>
            </a:pPr>
            <a:r>
              <a:rPr lang="en-US" sz="2521">
                <a:solidFill>
                  <a:srgbClr val="192954"/>
                </a:solidFill>
                <a:latin typeface="Lato"/>
              </a:rPr>
              <a:t>•Tool voor doorvoeren duurzaamheid in de organisatie</a:t>
            </a:r>
          </a:p>
          <a:p>
            <a:pPr>
              <a:lnSpc>
                <a:spcPts val="3529"/>
              </a:lnSpc>
            </a:pPr>
            <a:r>
              <a:rPr lang="en-US" sz="2521">
                <a:solidFill>
                  <a:srgbClr val="192954"/>
                </a:solidFill>
                <a:latin typeface="Lato"/>
              </a:rPr>
              <a:t>•Gidsland voor ontwikkelingen in duurzaamheid en hospitality</a:t>
            </a:r>
          </a:p>
          <a:p>
            <a:pPr>
              <a:lnSpc>
                <a:spcPts val="3529"/>
              </a:lnSpc>
            </a:pPr>
            <a:endParaRPr lang="en-US" sz="2521">
              <a:solidFill>
                <a:srgbClr val="192954"/>
              </a:solidFill>
              <a:latin typeface="Lato"/>
            </a:endParaRPr>
          </a:p>
        </p:txBody>
      </p:sp>
      <p:sp>
        <p:nvSpPr>
          <p:cNvPr id="8" name="TextBox 8"/>
          <p:cNvSpPr txBox="1"/>
          <p:nvPr/>
        </p:nvSpPr>
        <p:spPr>
          <a:xfrm>
            <a:off x="8420198" y="797657"/>
            <a:ext cx="7036912" cy="962025"/>
          </a:xfrm>
          <a:prstGeom prst="rect">
            <a:avLst/>
          </a:prstGeom>
        </p:spPr>
        <p:txBody>
          <a:bodyPr lIns="0" tIns="0" rIns="0" bIns="0" rtlCol="0" anchor="t">
            <a:spAutoFit/>
          </a:bodyPr>
          <a:lstStyle/>
          <a:p>
            <a:pPr>
              <a:lnSpc>
                <a:spcPts val="7349"/>
              </a:lnSpc>
            </a:pPr>
            <a:r>
              <a:rPr lang="en-US" sz="6999">
                <a:solidFill>
                  <a:srgbClr val="192954"/>
                </a:solidFill>
                <a:latin typeface="Lato Bold Bold"/>
              </a:rPr>
              <a:t>GREEN KEY</a:t>
            </a:r>
          </a:p>
        </p:txBody>
      </p:sp>
      <p:sp>
        <p:nvSpPr>
          <p:cNvPr id="9" name="TextBox 9"/>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11</a:t>
            </a:r>
          </a:p>
        </p:txBody>
      </p:sp>
      <p:sp>
        <p:nvSpPr>
          <p:cNvPr id="10" name="TextBox 10"/>
          <p:cNvSpPr txBox="1"/>
          <p:nvPr/>
        </p:nvSpPr>
        <p:spPr>
          <a:xfrm>
            <a:off x="3235227" y="5076825"/>
            <a:ext cx="3207756" cy="1644470"/>
          </a:xfrm>
          <a:prstGeom prst="rect">
            <a:avLst/>
          </a:prstGeom>
        </p:spPr>
        <p:txBody>
          <a:bodyPr lIns="0" tIns="0" rIns="0" bIns="0" rtlCol="0" anchor="t">
            <a:spAutoFit/>
          </a:bodyPr>
          <a:lstStyle/>
          <a:p>
            <a:pPr algn="ctr">
              <a:lnSpc>
                <a:spcPts val="4384"/>
              </a:lnSpc>
            </a:pPr>
            <a:r>
              <a:rPr lang="en-US" sz="3132">
                <a:solidFill>
                  <a:srgbClr val="FFFFFF"/>
                </a:solidFill>
                <a:latin typeface="Lato Bold"/>
              </a:rPr>
              <a:t>'De sleutel naar een duurzamere wereld!'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8843"/>
        </a:solidFill>
        <a:effectLst/>
      </p:bgPr>
    </p:bg>
    <p:spTree>
      <p:nvGrpSpPr>
        <p:cNvPr id="1" name=""/>
        <p:cNvGrpSpPr/>
        <p:nvPr/>
      </p:nvGrpSpPr>
      <p:grpSpPr>
        <a:xfrm>
          <a:off x="0" y="0"/>
          <a:ext cx="0" cy="0"/>
          <a:chOff x="0" y="0"/>
          <a:chExt cx="0" cy="0"/>
        </a:xfrm>
      </p:grpSpPr>
      <p:grpSp>
        <p:nvGrpSpPr>
          <p:cNvPr id="2" name="Group 2"/>
          <p:cNvGrpSpPr/>
          <p:nvPr/>
        </p:nvGrpSpPr>
        <p:grpSpPr>
          <a:xfrm rot="-9622901">
            <a:off x="298521" y="-3690338"/>
            <a:ext cx="20124627" cy="8950886"/>
            <a:chOff x="0" y="0"/>
            <a:chExt cx="31686624" cy="14093347"/>
          </a:xfrm>
        </p:grpSpPr>
        <p:sp>
          <p:nvSpPr>
            <p:cNvPr id="3" name="Freeform 3"/>
            <p:cNvSpPr/>
            <p:nvPr/>
          </p:nvSpPr>
          <p:spPr>
            <a:xfrm>
              <a:off x="0" y="0"/>
              <a:ext cx="31686624" cy="14093346"/>
            </a:xfrm>
            <a:custGeom>
              <a:avLst/>
              <a:gdLst/>
              <a:ahLst/>
              <a:cxnLst/>
              <a:rect l="l" t="t" r="r" b="b"/>
              <a:pathLst>
                <a:path w="31686624" h="14093346">
                  <a:moveTo>
                    <a:pt x="0" y="0"/>
                  </a:moveTo>
                  <a:lnTo>
                    <a:pt x="31686624" y="0"/>
                  </a:lnTo>
                  <a:lnTo>
                    <a:pt x="31686624" y="14093346"/>
                  </a:lnTo>
                  <a:lnTo>
                    <a:pt x="0" y="14093346"/>
                  </a:lnTo>
                  <a:close/>
                </a:path>
              </a:pathLst>
            </a:custGeom>
            <a:solidFill>
              <a:srgbClr val="ECECEC"/>
            </a:solidFill>
          </p:spPr>
          <p:txBody>
            <a:bodyPr/>
            <a:lstStyle/>
            <a:p>
              <a:endParaRPr lang="nl-NL"/>
            </a:p>
          </p:txBody>
        </p:sp>
      </p:grpSp>
      <p:grpSp>
        <p:nvGrpSpPr>
          <p:cNvPr id="4" name="Group 4"/>
          <p:cNvGrpSpPr/>
          <p:nvPr/>
        </p:nvGrpSpPr>
        <p:grpSpPr>
          <a:xfrm rot="-9622901">
            <a:off x="-6479488" y="8462933"/>
            <a:ext cx="20124627" cy="8722700"/>
            <a:chOff x="0" y="0"/>
            <a:chExt cx="31686624" cy="13734063"/>
          </a:xfrm>
        </p:grpSpPr>
        <p:sp>
          <p:nvSpPr>
            <p:cNvPr id="5" name="Freeform 5"/>
            <p:cNvSpPr/>
            <p:nvPr/>
          </p:nvSpPr>
          <p:spPr>
            <a:xfrm>
              <a:off x="0" y="0"/>
              <a:ext cx="31686624" cy="13734062"/>
            </a:xfrm>
            <a:custGeom>
              <a:avLst/>
              <a:gdLst/>
              <a:ahLst/>
              <a:cxnLst/>
              <a:rect l="l" t="t" r="r" b="b"/>
              <a:pathLst>
                <a:path w="31686624" h="13734062">
                  <a:moveTo>
                    <a:pt x="0" y="0"/>
                  </a:moveTo>
                  <a:lnTo>
                    <a:pt x="31686624" y="0"/>
                  </a:lnTo>
                  <a:lnTo>
                    <a:pt x="31686624" y="13734062"/>
                  </a:lnTo>
                  <a:lnTo>
                    <a:pt x="0" y="13734062"/>
                  </a:lnTo>
                  <a:close/>
                </a:path>
              </a:pathLst>
            </a:custGeom>
            <a:solidFill>
              <a:srgbClr val="ECECEC"/>
            </a:solidFill>
          </p:spPr>
          <p:txBody>
            <a:bodyPr/>
            <a:lstStyle/>
            <a:p>
              <a:endParaRPr lang="nl-NL"/>
            </a:p>
          </p:txBody>
        </p:sp>
      </p:grpSp>
      <p:grpSp>
        <p:nvGrpSpPr>
          <p:cNvPr id="6" name="Group 6"/>
          <p:cNvGrpSpPr/>
          <p:nvPr/>
        </p:nvGrpSpPr>
        <p:grpSpPr>
          <a:xfrm>
            <a:off x="3189964" y="2668992"/>
            <a:ext cx="862338" cy="862338"/>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alpha val="0"/>
              </a:srgbClr>
            </a:solidFill>
          </p:spPr>
          <p:txBody>
            <a:bodyPr/>
            <a:lstStyle/>
            <a:p>
              <a:endParaRPr lang="nl-NL"/>
            </a:p>
          </p:txBody>
        </p:sp>
      </p:grpSp>
      <p:grpSp>
        <p:nvGrpSpPr>
          <p:cNvPr id="8" name="Group 8"/>
          <p:cNvGrpSpPr/>
          <p:nvPr/>
        </p:nvGrpSpPr>
        <p:grpSpPr>
          <a:xfrm>
            <a:off x="218330" y="1576955"/>
            <a:ext cx="955672" cy="955672"/>
            <a:chOff x="0" y="0"/>
            <a:chExt cx="1274230" cy="1274230"/>
          </a:xfrm>
        </p:grpSpPr>
        <p:grpSp>
          <p:nvGrpSpPr>
            <p:cNvPr id="9" name="Group 9"/>
            <p:cNvGrpSpPr/>
            <p:nvPr/>
          </p:nvGrpSpPr>
          <p:grpSpPr>
            <a:xfrm>
              <a:off x="0" y="0"/>
              <a:ext cx="1274230" cy="127423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BDE2"/>
              </a:solidFill>
            </p:spPr>
            <p:txBody>
              <a:bodyPr/>
              <a:lstStyle/>
              <a:p>
                <a:endParaRPr lang="nl-NL"/>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7122" y="309581"/>
              <a:ext cx="479987" cy="655069"/>
            </a:xfrm>
            <a:prstGeom prst="rect">
              <a:avLst/>
            </a:prstGeom>
          </p:spPr>
        </p:pic>
      </p:grpSp>
      <p:pic>
        <p:nvPicPr>
          <p:cNvPr id="12" name="Picture 12"/>
          <p:cNvPicPr>
            <a:picLocks noChangeAspect="1"/>
          </p:cNvPicPr>
          <p:nvPr/>
        </p:nvPicPr>
        <p:blipFill>
          <a:blip r:embed="rId4"/>
          <a:srcRect/>
          <a:stretch>
            <a:fillRect/>
          </a:stretch>
        </p:blipFill>
        <p:spPr>
          <a:xfrm>
            <a:off x="157131" y="1515756"/>
            <a:ext cx="1078071" cy="1078071"/>
          </a:xfrm>
          <a:prstGeom prst="rect">
            <a:avLst/>
          </a:prstGeom>
        </p:spPr>
      </p:pic>
      <p:pic>
        <p:nvPicPr>
          <p:cNvPr id="13" name="Picture 13"/>
          <p:cNvPicPr>
            <a:picLocks noChangeAspect="1"/>
          </p:cNvPicPr>
          <p:nvPr/>
        </p:nvPicPr>
        <p:blipFill>
          <a:blip r:embed="rId5"/>
          <a:srcRect/>
          <a:stretch>
            <a:fillRect/>
          </a:stretch>
        </p:blipFill>
        <p:spPr>
          <a:xfrm>
            <a:off x="2839630" y="2561125"/>
            <a:ext cx="1078071" cy="1078071"/>
          </a:xfrm>
          <a:prstGeom prst="rect">
            <a:avLst/>
          </a:prstGeom>
        </p:spPr>
      </p:pic>
      <p:pic>
        <p:nvPicPr>
          <p:cNvPr id="14" name="Picture 14"/>
          <p:cNvPicPr>
            <a:picLocks noChangeAspect="1"/>
          </p:cNvPicPr>
          <p:nvPr/>
        </p:nvPicPr>
        <p:blipFill>
          <a:blip r:embed="rId6"/>
          <a:srcRect/>
          <a:stretch>
            <a:fillRect/>
          </a:stretch>
        </p:blipFill>
        <p:spPr>
          <a:xfrm>
            <a:off x="5928677" y="3558544"/>
            <a:ext cx="1078071" cy="1078071"/>
          </a:xfrm>
          <a:prstGeom prst="rect">
            <a:avLst/>
          </a:prstGeom>
        </p:spPr>
      </p:pic>
      <p:pic>
        <p:nvPicPr>
          <p:cNvPr id="15" name="Picture 15"/>
          <p:cNvPicPr>
            <a:picLocks noChangeAspect="1"/>
          </p:cNvPicPr>
          <p:nvPr/>
        </p:nvPicPr>
        <p:blipFill>
          <a:blip r:embed="rId7"/>
          <a:srcRect/>
          <a:stretch>
            <a:fillRect/>
          </a:stretch>
        </p:blipFill>
        <p:spPr>
          <a:xfrm>
            <a:off x="8604965" y="4604465"/>
            <a:ext cx="1078071" cy="1078071"/>
          </a:xfrm>
          <a:prstGeom prst="rect">
            <a:avLst/>
          </a:prstGeom>
        </p:spPr>
      </p:pic>
      <p:pic>
        <p:nvPicPr>
          <p:cNvPr id="16" name="Picture 16"/>
          <p:cNvPicPr>
            <a:picLocks noChangeAspect="1"/>
          </p:cNvPicPr>
          <p:nvPr/>
        </p:nvPicPr>
        <p:blipFill>
          <a:blip r:embed="rId8"/>
          <a:srcRect/>
          <a:stretch>
            <a:fillRect/>
          </a:stretch>
        </p:blipFill>
        <p:spPr>
          <a:xfrm>
            <a:off x="11568255" y="5586990"/>
            <a:ext cx="1101957" cy="1101957"/>
          </a:xfrm>
          <a:prstGeom prst="rect">
            <a:avLst/>
          </a:prstGeom>
        </p:spPr>
      </p:pic>
      <p:pic>
        <p:nvPicPr>
          <p:cNvPr id="17" name="Picture 17"/>
          <p:cNvPicPr>
            <a:picLocks noChangeAspect="1"/>
          </p:cNvPicPr>
          <p:nvPr/>
        </p:nvPicPr>
        <p:blipFill>
          <a:blip r:embed="rId9"/>
          <a:srcRect/>
          <a:stretch>
            <a:fillRect/>
          </a:stretch>
        </p:blipFill>
        <p:spPr>
          <a:xfrm>
            <a:off x="14805827" y="6784493"/>
            <a:ext cx="1026497" cy="1026497"/>
          </a:xfrm>
          <a:prstGeom prst="rect">
            <a:avLst/>
          </a:prstGeom>
        </p:spPr>
      </p:pic>
      <p:grpSp>
        <p:nvGrpSpPr>
          <p:cNvPr id="18" name="Group 18"/>
          <p:cNvGrpSpPr/>
          <p:nvPr/>
        </p:nvGrpSpPr>
        <p:grpSpPr>
          <a:xfrm>
            <a:off x="218330" y="2778026"/>
            <a:ext cx="2472429" cy="3028976"/>
            <a:chOff x="0" y="0"/>
            <a:chExt cx="3296572" cy="4038634"/>
          </a:xfrm>
        </p:grpSpPr>
        <p:sp>
          <p:nvSpPr>
            <p:cNvPr id="19" name="TextBox 19"/>
            <p:cNvSpPr txBox="1"/>
            <p:nvPr/>
          </p:nvSpPr>
          <p:spPr>
            <a:xfrm>
              <a:off x="0" y="-114300"/>
              <a:ext cx="3296572" cy="618067"/>
            </a:xfrm>
            <a:prstGeom prst="rect">
              <a:avLst/>
            </a:prstGeom>
          </p:spPr>
          <p:txBody>
            <a:bodyPr lIns="0" tIns="0" rIns="0" bIns="0" rtlCol="0" anchor="t">
              <a:spAutoFit/>
            </a:bodyPr>
            <a:lstStyle/>
            <a:p>
              <a:pPr algn="just">
                <a:lnSpc>
                  <a:spcPts val="4149"/>
                </a:lnSpc>
              </a:pPr>
              <a:r>
                <a:rPr lang="en-US" sz="2499" spc="109">
                  <a:solidFill>
                    <a:srgbClr val="FFFFFF"/>
                  </a:solidFill>
                  <a:latin typeface="Lato Bold Bold"/>
                </a:rPr>
                <a:t>MVO</a:t>
              </a:r>
            </a:p>
          </p:txBody>
        </p:sp>
        <p:sp>
          <p:nvSpPr>
            <p:cNvPr id="20" name="TextBox 20"/>
            <p:cNvSpPr txBox="1"/>
            <p:nvPr/>
          </p:nvSpPr>
          <p:spPr>
            <a:xfrm>
              <a:off x="0" y="604559"/>
              <a:ext cx="2762232" cy="3339465"/>
            </a:xfrm>
            <a:prstGeom prst="rect">
              <a:avLst/>
            </a:prstGeom>
          </p:spPr>
          <p:txBody>
            <a:bodyPr lIns="0" tIns="0" rIns="0" bIns="0" rtlCol="0" anchor="t">
              <a:spAutoFit/>
            </a:bodyPr>
            <a:lstStyle/>
            <a:p>
              <a:pPr>
                <a:lnSpc>
                  <a:spcPts val="2520"/>
                </a:lnSpc>
              </a:pPr>
              <a:r>
                <a:rPr lang="en-US" sz="1800">
                  <a:solidFill>
                    <a:srgbClr val="FFFFFF"/>
                  </a:solidFill>
                  <a:latin typeface="Lato"/>
                </a:rPr>
                <a:t>Green Key bedrijven zijn maatschappelijk betrokken en hebben een coördinator Maatschappelijk Verantwoord </a:t>
              </a:r>
            </a:p>
            <a:p>
              <a:pPr>
                <a:lnSpc>
                  <a:spcPts val="2520"/>
                </a:lnSpc>
                <a:spcBef>
                  <a:spcPct val="0"/>
                </a:spcBef>
              </a:pPr>
              <a:endParaRPr lang="en-US" sz="1800">
                <a:solidFill>
                  <a:srgbClr val="FFFFFF"/>
                </a:solidFill>
                <a:latin typeface="Lato"/>
              </a:endParaRPr>
            </a:p>
          </p:txBody>
        </p:sp>
      </p:grpSp>
      <p:grpSp>
        <p:nvGrpSpPr>
          <p:cNvPr id="21" name="Group 21"/>
          <p:cNvGrpSpPr/>
          <p:nvPr/>
        </p:nvGrpSpPr>
        <p:grpSpPr>
          <a:xfrm>
            <a:off x="2420047" y="3842116"/>
            <a:ext cx="2860446" cy="4222755"/>
            <a:chOff x="0" y="0"/>
            <a:chExt cx="3813928" cy="5630340"/>
          </a:xfrm>
        </p:grpSpPr>
        <p:sp>
          <p:nvSpPr>
            <p:cNvPr id="22" name="TextBox 22"/>
            <p:cNvSpPr txBox="1"/>
            <p:nvPr/>
          </p:nvSpPr>
          <p:spPr>
            <a:xfrm>
              <a:off x="0" y="-114300"/>
              <a:ext cx="3813928" cy="618067"/>
            </a:xfrm>
            <a:prstGeom prst="rect">
              <a:avLst/>
            </a:prstGeom>
          </p:spPr>
          <p:txBody>
            <a:bodyPr lIns="0" tIns="0" rIns="0" bIns="0" rtlCol="0" anchor="t">
              <a:spAutoFit/>
            </a:bodyPr>
            <a:lstStyle/>
            <a:p>
              <a:pPr algn="just">
                <a:lnSpc>
                  <a:spcPts val="4149"/>
                </a:lnSpc>
              </a:pPr>
              <a:r>
                <a:rPr lang="en-US" sz="2499" spc="109" dirty="0">
                  <a:solidFill>
                    <a:srgbClr val="FFFFFF"/>
                  </a:solidFill>
                  <a:latin typeface="Lato Bold Bold"/>
                </a:rPr>
                <a:t>HYGIËNE</a:t>
              </a:r>
            </a:p>
          </p:txBody>
        </p:sp>
        <p:sp>
          <p:nvSpPr>
            <p:cNvPr id="23" name="TextBox 23"/>
            <p:cNvSpPr txBox="1"/>
            <p:nvPr/>
          </p:nvSpPr>
          <p:spPr>
            <a:xfrm>
              <a:off x="0" y="591616"/>
              <a:ext cx="3195730" cy="4596765"/>
            </a:xfrm>
            <a:prstGeom prst="rect">
              <a:avLst/>
            </a:prstGeom>
          </p:spPr>
          <p:txBody>
            <a:bodyPr lIns="0" tIns="0" rIns="0" bIns="0" rtlCol="0" anchor="t">
              <a:spAutoFit/>
            </a:bodyPr>
            <a:lstStyle/>
            <a:p>
              <a:pPr>
                <a:lnSpc>
                  <a:spcPts val="2520"/>
                </a:lnSpc>
              </a:pPr>
              <a:r>
                <a:rPr lang="en-US" sz="1800">
                  <a:solidFill>
                    <a:srgbClr val="FFFFFF"/>
                  </a:solidFill>
                  <a:latin typeface="Lato"/>
                </a:rPr>
                <a:t>Schoonmaakmiddelen kunnen schadelijk zijn voor het milieu. Van Green Key deelnemers wordt verwacht dat zij kritisch omgaan met deze producten en op milieuverantwoorde wijze hun schoonmaak (laten) uitvoeren. </a:t>
              </a:r>
            </a:p>
            <a:p>
              <a:pPr>
                <a:lnSpc>
                  <a:spcPts val="2520"/>
                </a:lnSpc>
                <a:spcBef>
                  <a:spcPct val="0"/>
                </a:spcBef>
              </a:pPr>
              <a:endParaRPr lang="en-US" sz="1800">
                <a:solidFill>
                  <a:srgbClr val="FFFFFF"/>
                </a:solidFill>
                <a:latin typeface="Lato"/>
              </a:endParaRPr>
            </a:p>
          </p:txBody>
        </p:sp>
      </p:grpSp>
      <p:grpSp>
        <p:nvGrpSpPr>
          <p:cNvPr id="24" name="Group 24"/>
          <p:cNvGrpSpPr/>
          <p:nvPr/>
        </p:nvGrpSpPr>
        <p:grpSpPr>
          <a:xfrm>
            <a:off x="5413843" y="4721220"/>
            <a:ext cx="2659387" cy="4537080"/>
            <a:chOff x="0" y="0"/>
            <a:chExt cx="3545849" cy="6049440"/>
          </a:xfrm>
        </p:grpSpPr>
        <p:sp>
          <p:nvSpPr>
            <p:cNvPr id="25" name="TextBox 25"/>
            <p:cNvSpPr txBox="1"/>
            <p:nvPr/>
          </p:nvSpPr>
          <p:spPr>
            <a:xfrm>
              <a:off x="0" y="-114300"/>
              <a:ext cx="3545849" cy="618067"/>
            </a:xfrm>
            <a:prstGeom prst="rect">
              <a:avLst/>
            </a:prstGeom>
          </p:spPr>
          <p:txBody>
            <a:bodyPr lIns="0" tIns="0" rIns="0" bIns="0" rtlCol="0" anchor="t">
              <a:spAutoFit/>
            </a:bodyPr>
            <a:lstStyle/>
            <a:p>
              <a:pPr algn="just">
                <a:lnSpc>
                  <a:spcPts val="4149"/>
                </a:lnSpc>
              </a:pPr>
              <a:r>
                <a:rPr lang="en-US" sz="2499" spc="109">
                  <a:solidFill>
                    <a:srgbClr val="FFFFFF"/>
                  </a:solidFill>
                  <a:latin typeface="Lato Bold Bold"/>
                </a:rPr>
                <a:t>MENUKAART</a:t>
              </a:r>
            </a:p>
          </p:txBody>
        </p:sp>
        <p:sp>
          <p:nvSpPr>
            <p:cNvPr id="26" name="TextBox 26"/>
            <p:cNvSpPr txBox="1"/>
            <p:nvPr/>
          </p:nvSpPr>
          <p:spPr>
            <a:xfrm>
              <a:off x="0" y="591616"/>
              <a:ext cx="2971104" cy="5015865"/>
            </a:xfrm>
            <a:prstGeom prst="rect">
              <a:avLst/>
            </a:prstGeom>
          </p:spPr>
          <p:txBody>
            <a:bodyPr lIns="0" tIns="0" rIns="0" bIns="0" rtlCol="0" anchor="t">
              <a:spAutoFit/>
            </a:bodyPr>
            <a:lstStyle/>
            <a:p>
              <a:pPr>
                <a:lnSpc>
                  <a:spcPts val="2520"/>
                </a:lnSpc>
              </a:pPr>
              <a:r>
                <a:rPr lang="en-US" sz="1800">
                  <a:solidFill>
                    <a:srgbClr val="FFFFFF"/>
                  </a:solidFill>
                  <a:latin typeface="Lato"/>
                </a:rPr>
                <a:t>De voeding die aangeboden wordt in het restaurant of op de menukaart dient ook duurzaam te zijn. </a:t>
              </a:r>
            </a:p>
            <a:p>
              <a:pPr>
                <a:lnSpc>
                  <a:spcPts val="2520"/>
                </a:lnSpc>
              </a:pPr>
              <a:endParaRPr lang="en-US" sz="1800">
                <a:solidFill>
                  <a:srgbClr val="FFFFFF"/>
                </a:solidFill>
                <a:latin typeface="Lato"/>
              </a:endParaRPr>
            </a:p>
            <a:p>
              <a:pPr>
                <a:lnSpc>
                  <a:spcPts val="2520"/>
                </a:lnSpc>
              </a:pPr>
              <a:r>
                <a:rPr lang="en-US" sz="1800">
                  <a:solidFill>
                    <a:srgbClr val="FFFFFF"/>
                  </a:solidFill>
                  <a:latin typeface="Lato"/>
                </a:rPr>
                <a:t>Een (groot) deel van de gerechten op hun menukaart is daarom biologisch en/of fairtraide.</a:t>
              </a:r>
            </a:p>
            <a:p>
              <a:pPr>
                <a:lnSpc>
                  <a:spcPts val="2520"/>
                </a:lnSpc>
                <a:spcBef>
                  <a:spcPct val="0"/>
                </a:spcBef>
              </a:pPr>
              <a:endParaRPr lang="en-US" sz="1800">
                <a:solidFill>
                  <a:srgbClr val="FFFFFF"/>
                </a:solidFill>
                <a:latin typeface="Lato"/>
              </a:endParaRPr>
            </a:p>
          </p:txBody>
        </p:sp>
      </p:grpSp>
      <p:sp>
        <p:nvSpPr>
          <p:cNvPr id="27" name="TextBox 27"/>
          <p:cNvSpPr txBox="1"/>
          <p:nvPr/>
        </p:nvSpPr>
        <p:spPr>
          <a:xfrm>
            <a:off x="1955196" y="851780"/>
            <a:ext cx="15304104" cy="725175"/>
          </a:xfrm>
          <a:prstGeom prst="rect">
            <a:avLst/>
          </a:prstGeom>
        </p:spPr>
        <p:txBody>
          <a:bodyPr lIns="0" tIns="0" rIns="0" bIns="0" rtlCol="0" anchor="t">
            <a:spAutoFit/>
          </a:bodyPr>
          <a:lstStyle/>
          <a:p>
            <a:pPr algn="r">
              <a:lnSpc>
                <a:spcPts val="5504"/>
              </a:lnSpc>
            </a:pPr>
            <a:r>
              <a:rPr lang="en-US" sz="5242">
                <a:solidFill>
                  <a:srgbClr val="192954"/>
                </a:solidFill>
                <a:latin typeface="Lato Bold Bold"/>
              </a:rPr>
              <a:t>VERDUURZAMING VAN DE BEDRIJFSVOERING</a:t>
            </a:r>
          </a:p>
        </p:txBody>
      </p:sp>
      <p:sp>
        <p:nvSpPr>
          <p:cNvPr id="28" name="TextBox 28"/>
          <p:cNvSpPr txBox="1"/>
          <p:nvPr/>
        </p:nvSpPr>
        <p:spPr>
          <a:xfrm>
            <a:off x="6979167" y="2054224"/>
            <a:ext cx="10280133" cy="2582391"/>
          </a:xfrm>
          <a:prstGeom prst="rect">
            <a:avLst/>
          </a:prstGeom>
        </p:spPr>
        <p:txBody>
          <a:bodyPr lIns="0" tIns="0" rIns="0" bIns="0" rtlCol="0" anchor="t">
            <a:spAutoFit/>
          </a:bodyPr>
          <a:lstStyle/>
          <a:p>
            <a:pPr algn="r">
              <a:lnSpc>
                <a:spcPts val="2563"/>
              </a:lnSpc>
            </a:pPr>
            <a:r>
              <a:rPr lang="en-US" sz="1831">
                <a:solidFill>
                  <a:srgbClr val="192954"/>
                </a:solidFill>
                <a:latin typeface="Lato"/>
              </a:rPr>
              <a:t>Een Green Key accommodatie zal altijd zuinig omgaan met energie en water. Denk hierbij aan het gebruik van zonnepanelen, spaarlampen, lichtsensoren en timers voor airconditioning en verwarming. Er wordt niet meer gewassen dan nodig is en er worden bijvoorbeeld milieuvriendelijke schoonmaakmiddelen gebruikt. En dit allemaal met een bijzondere aandacht die niet alleen uw comfortgevoel bevordert, maar dus ook de status van natuur en milieu.</a:t>
            </a:r>
          </a:p>
          <a:p>
            <a:pPr algn="r">
              <a:lnSpc>
                <a:spcPts val="2563"/>
              </a:lnSpc>
            </a:pPr>
            <a:endParaRPr lang="en-US" sz="1831">
              <a:solidFill>
                <a:srgbClr val="192954"/>
              </a:solidFill>
              <a:latin typeface="Lato"/>
            </a:endParaRPr>
          </a:p>
          <a:p>
            <a:pPr algn="r">
              <a:lnSpc>
                <a:spcPts val="2563"/>
              </a:lnSpc>
            </a:pPr>
            <a:r>
              <a:rPr lang="en-US" sz="1831">
                <a:solidFill>
                  <a:srgbClr val="192954"/>
                </a:solidFill>
                <a:latin typeface="Lato"/>
              </a:rPr>
              <a:t>Een Green Key locatie gaat aan de slag met duurzaamheid op de volgende punten:</a:t>
            </a:r>
          </a:p>
          <a:p>
            <a:pPr algn="r">
              <a:lnSpc>
                <a:spcPts val="2563"/>
              </a:lnSpc>
            </a:pPr>
            <a:endParaRPr lang="en-US" sz="1831">
              <a:solidFill>
                <a:srgbClr val="192954"/>
              </a:solidFill>
              <a:latin typeface="Lato"/>
            </a:endParaRPr>
          </a:p>
        </p:txBody>
      </p:sp>
      <p:grpSp>
        <p:nvGrpSpPr>
          <p:cNvPr id="29" name="Group 29"/>
          <p:cNvGrpSpPr/>
          <p:nvPr/>
        </p:nvGrpSpPr>
        <p:grpSpPr>
          <a:xfrm>
            <a:off x="8174047" y="5807002"/>
            <a:ext cx="2866402" cy="3908430"/>
            <a:chOff x="0" y="0"/>
            <a:chExt cx="3821870" cy="5211240"/>
          </a:xfrm>
        </p:grpSpPr>
        <p:sp>
          <p:nvSpPr>
            <p:cNvPr id="30" name="TextBox 30"/>
            <p:cNvSpPr txBox="1"/>
            <p:nvPr/>
          </p:nvSpPr>
          <p:spPr>
            <a:xfrm>
              <a:off x="0" y="-114300"/>
              <a:ext cx="3821870" cy="618067"/>
            </a:xfrm>
            <a:prstGeom prst="rect">
              <a:avLst/>
            </a:prstGeom>
          </p:spPr>
          <p:txBody>
            <a:bodyPr lIns="0" tIns="0" rIns="0" bIns="0" rtlCol="0" anchor="t">
              <a:spAutoFit/>
            </a:bodyPr>
            <a:lstStyle/>
            <a:p>
              <a:pPr algn="just">
                <a:lnSpc>
                  <a:spcPts val="4149"/>
                </a:lnSpc>
              </a:pPr>
              <a:r>
                <a:rPr lang="en-US" sz="2499" spc="109">
                  <a:solidFill>
                    <a:srgbClr val="FFFFFF"/>
                  </a:solidFill>
                  <a:latin typeface="Lato Bold Bold"/>
                </a:rPr>
                <a:t>VERBRUIK</a:t>
              </a:r>
            </a:p>
          </p:txBody>
        </p:sp>
        <p:sp>
          <p:nvSpPr>
            <p:cNvPr id="31" name="TextBox 31"/>
            <p:cNvSpPr txBox="1"/>
            <p:nvPr/>
          </p:nvSpPr>
          <p:spPr>
            <a:xfrm>
              <a:off x="0" y="591616"/>
              <a:ext cx="3202385" cy="4177665"/>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Lato"/>
                </a:rPr>
                <a:t>Green Key bedrijven gaan zuinig om met energie en water. Denk bijvoorbeeld aan de inzet van hernieuwbare energiebronnen, efficiënte verwarmingsinstallaties en waterbesparende douchekoppen. </a:t>
              </a:r>
            </a:p>
          </p:txBody>
        </p:sp>
      </p:grpSp>
      <p:grpSp>
        <p:nvGrpSpPr>
          <p:cNvPr id="32" name="Group 32"/>
          <p:cNvGrpSpPr/>
          <p:nvPr/>
        </p:nvGrpSpPr>
        <p:grpSpPr>
          <a:xfrm>
            <a:off x="11175263" y="6856152"/>
            <a:ext cx="3041569" cy="3594105"/>
            <a:chOff x="0" y="0"/>
            <a:chExt cx="4055425" cy="4792140"/>
          </a:xfrm>
        </p:grpSpPr>
        <p:sp>
          <p:nvSpPr>
            <p:cNvPr id="33" name="TextBox 33"/>
            <p:cNvSpPr txBox="1"/>
            <p:nvPr/>
          </p:nvSpPr>
          <p:spPr>
            <a:xfrm>
              <a:off x="0" y="-114300"/>
              <a:ext cx="4055425" cy="618067"/>
            </a:xfrm>
            <a:prstGeom prst="rect">
              <a:avLst/>
            </a:prstGeom>
          </p:spPr>
          <p:txBody>
            <a:bodyPr lIns="0" tIns="0" rIns="0" bIns="0" rtlCol="0" anchor="t">
              <a:spAutoFit/>
            </a:bodyPr>
            <a:lstStyle/>
            <a:p>
              <a:pPr algn="just">
                <a:lnSpc>
                  <a:spcPts val="4149"/>
                </a:lnSpc>
              </a:pPr>
              <a:r>
                <a:rPr lang="en-US" sz="2499" spc="109">
                  <a:solidFill>
                    <a:srgbClr val="FFFFFF"/>
                  </a:solidFill>
                  <a:latin typeface="Lato Bold Bold"/>
                </a:rPr>
                <a:t>TEXTIEL</a:t>
              </a:r>
            </a:p>
          </p:txBody>
        </p:sp>
        <p:sp>
          <p:nvSpPr>
            <p:cNvPr id="34" name="TextBox 34"/>
            <p:cNvSpPr txBox="1"/>
            <p:nvPr/>
          </p:nvSpPr>
          <p:spPr>
            <a:xfrm>
              <a:off x="0" y="591616"/>
              <a:ext cx="3398083" cy="3758565"/>
            </a:xfrm>
            <a:prstGeom prst="rect">
              <a:avLst/>
            </a:prstGeom>
          </p:spPr>
          <p:txBody>
            <a:bodyPr lIns="0" tIns="0" rIns="0" bIns="0" rtlCol="0" anchor="t">
              <a:spAutoFit/>
            </a:bodyPr>
            <a:lstStyle/>
            <a:p>
              <a:pPr>
                <a:lnSpc>
                  <a:spcPts val="2520"/>
                </a:lnSpc>
              </a:pPr>
              <a:r>
                <a:rPr lang="en-US" sz="1800">
                  <a:solidFill>
                    <a:srgbClr val="FFFFFF"/>
                  </a:solidFill>
                  <a:latin typeface="Lato"/>
                </a:rPr>
                <a:t>Green Key bedrijven wassen en doen hun inkopen zo verantwoord mogelijk. </a:t>
              </a:r>
            </a:p>
            <a:p>
              <a:pPr>
                <a:lnSpc>
                  <a:spcPts val="2520"/>
                </a:lnSpc>
              </a:pPr>
              <a:endParaRPr lang="en-US" sz="1800">
                <a:solidFill>
                  <a:srgbClr val="FFFFFF"/>
                </a:solidFill>
                <a:latin typeface="Lato"/>
              </a:endParaRPr>
            </a:p>
            <a:p>
              <a:pPr>
                <a:lnSpc>
                  <a:spcPts val="2520"/>
                </a:lnSpc>
                <a:spcBef>
                  <a:spcPct val="0"/>
                </a:spcBef>
              </a:pPr>
              <a:r>
                <a:rPr lang="en-US" sz="1800">
                  <a:solidFill>
                    <a:srgbClr val="FFFFFF"/>
                  </a:solidFill>
                  <a:latin typeface="Lato"/>
                </a:rPr>
                <a:t>Een voorwaarde is dat er biologisch of fairtrade textiel ingekocht dient te worden.</a:t>
              </a:r>
            </a:p>
          </p:txBody>
        </p:sp>
      </p:grpSp>
      <p:grpSp>
        <p:nvGrpSpPr>
          <p:cNvPr id="35" name="Group 35"/>
          <p:cNvGrpSpPr/>
          <p:nvPr/>
        </p:nvGrpSpPr>
        <p:grpSpPr>
          <a:xfrm>
            <a:off x="14216832" y="7956738"/>
            <a:ext cx="4479233" cy="2603125"/>
            <a:chOff x="0" y="0"/>
            <a:chExt cx="5972310" cy="3470833"/>
          </a:xfrm>
        </p:grpSpPr>
        <p:sp>
          <p:nvSpPr>
            <p:cNvPr id="36" name="TextBox 36"/>
            <p:cNvSpPr txBox="1"/>
            <p:nvPr/>
          </p:nvSpPr>
          <p:spPr>
            <a:xfrm>
              <a:off x="0" y="-104775"/>
              <a:ext cx="5972310" cy="560620"/>
            </a:xfrm>
            <a:prstGeom prst="rect">
              <a:avLst/>
            </a:prstGeom>
          </p:spPr>
          <p:txBody>
            <a:bodyPr lIns="0" tIns="0" rIns="0" bIns="0" rtlCol="0" anchor="t">
              <a:spAutoFit/>
            </a:bodyPr>
            <a:lstStyle/>
            <a:p>
              <a:pPr algn="just">
                <a:lnSpc>
                  <a:spcPts val="3818"/>
                </a:lnSpc>
              </a:pPr>
              <a:r>
                <a:rPr lang="en-US" sz="2300" spc="101">
                  <a:solidFill>
                    <a:srgbClr val="FFFFFF"/>
                  </a:solidFill>
                  <a:latin typeface="Aileron Heavy Bold"/>
                </a:rPr>
                <a:t>RECYCLING</a:t>
              </a:r>
            </a:p>
          </p:txBody>
        </p:sp>
        <p:sp>
          <p:nvSpPr>
            <p:cNvPr id="37" name="TextBox 37"/>
            <p:cNvSpPr txBox="1"/>
            <p:nvPr/>
          </p:nvSpPr>
          <p:spPr>
            <a:xfrm>
              <a:off x="0" y="553220"/>
              <a:ext cx="5004261" cy="2475654"/>
            </a:xfrm>
            <a:prstGeom prst="rect">
              <a:avLst/>
            </a:prstGeom>
          </p:spPr>
          <p:txBody>
            <a:bodyPr lIns="0" tIns="0" rIns="0" bIns="0" rtlCol="0" anchor="t">
              <a:spAutoFit/>
            </a:bodyPr>
            <a:lstStyle/>
            <a:p>
              <a:pPr>
                <a:lnSpc>
                  <a:spcPts val="2134"/>
                </a:lnSpc>
              </a:pPr>
              <a:r>
                <a:rPr lang="en-US" sz="1524">
                  <a:solidFill>
                    <a:srgbClr val="FFFFFF"/>
                  </a:solidFill>
                  <a:latin typeface="Aileron Regular"/>
                </a:rPr>
                <a:t>Er wordt ook gekeken naar de mate waarin het afval gescheiden wordt in het bedrijf. </a:t>
              </a:r>
            </a:p>
            <a:p>
              <a:pPr>
                <a:lnSpc>
                  <a:spcPts val="2134"/>
                </a:lnSpc>
              </a:pPr>
              <a:endParaRPr lang="en-US" sz="1524">
                <a:solidFill>
                  <a:srgbClr val="FFFFFF"/>
                </a:solidFill>
                <a:latin typeface="Aileron Regular"/>
              </a:endParaRPr>
            </a:p>
            <a:p>
              <a:pPr>
                <a:lnSpc>
                  <a:spcPts val="2134"/>
                </a:lnSpc>
                <a:spcBef>
                  <a:spcPct val="0"/>
                </a:spcBef>
              </a:pPr>
              <a:r>
                <a:rPr lang="en-US" sz="1524">
                  <a:solidFill>
                    <a:srgbClr val="FFFFFF"/>
                  </a:solidFill>
                  <a:latin typeface="Aileron Regular"/>
                </a:rPr>
                <a:t>Het plastic, papier en restafval apart wordt apart ingezameld en dit is voor de toeristen ook eenvoudig gemaakt door handige gescheiden afvalbakken. </a:t>
              </a:r>
            </a:p>
          </p:txBody>
        </p:sp>
      </p:grpSp>
      <p:pic>
        <p:nvPicPr>
          <p:cNvPr id="38" name="Picture 38"/>
          <p:cNvPicPr>
            <a:picLocks noChangeAspect="1"/>
          </p:cNvPicPr>
          <p:nvPr/>
        </p:nvPicPr>
        <p:blipFill>
          <a:blip r:embed="rId10"/>
          <a:srcRect/>
          <a:stretch>
            <a:fillRect/>
          </a:stretch>
        </p:blipFill>
        <p:spPr>
          <a:xfrm>
            <a:off x="1674178" y="8616521"/>
            <a:ext cx="1017219" cy="1283557"/>
          </a:xfrm>
          <a:prstGeom prst="rect">
            <a:avLst/>
          </a:prstGeom>
        </p:spPr>
      </p:pic>
      <p:sp>
        <p:nvSpPr>
          <p:cNvPr id="39" name="TextBox 39"/>
          <p:cNvSpPr txBox="1"/>
          <p:nvPr/>
        </p:nvSpPr>
        <p:spPr>
          <a:xfrm>
            <a:off x="2420072" y="411963"/>
            <a:ext cx="902295" cy="373142"/>
          </a:xfrm>
          <a:prstGeom prst="rect">
            <a:avLst/>
          </a:prstGeom>
        </p:spPr>
        <p:txBody>
          <a:bodyPr lIns="0" tIns="0" rIns="0" bIns="0" rtlCol="0" anchor="t">
            <a:spAutoFit/>
          </a:bodyPr>
          <a:lstStyle/>
          <a:p>
            <a:pPr algn="ctr">
              <a:lnSpc>
                <a:spcPts val="3058"/>
              </a:lnSpc>
            </a:pPr>
            <a:r>
              <a:rPr lang="en-US" sz="2184">
                <a:solidFill>
                  <a:srgbClr val="192954"/>
                </a:solidFill>
                <a:latin typeface="Lato Bold"/>
              </a:rPr>
              <a:t>DEEL 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nl-NL"/>
          </a:p>
        </p:txBody>
      </p:sp>
      <p:pic>
        <p:nvPicPr>
          <p:cNvPr id="3" name="Picture 3"/>
          <p:cNvPicPr>
            <a:picLocks noChangeAspect="1"/>
          </p:cNvPicPr>
          <p:nvPr/>
        </p:nvPicPr>
        <p:blipFill>
          <a:blip r:embed="rId2"/>
          <a:srcRect/>
          <a:stretch>
            <a:fillRect/>
          </a:stretch>
        </p:blipFill>
        <p:spPr>
          <a:xfrm>
            <a:off x="1674178" y="8616521"/>
            <a:ext cx="1017219" cy="1283557"/>
          </a:xfrm>
          <a:prstGeom prst="rect">
            <a:avLst/>
          </a:prstGeom>
        </p:spPr>
      </p:pic>
      <p:pic>
        <p:nvPicPr>
          <p:cNvPr id="4" name="Picture 4"/>
          <p:cNvPicPr>
            <a:picLocks noChangeAspect="1"/>
          </p:cNvPicPr>
          <p:nvPr/>
        </p:nvPicPr>
        <p:blipFill>
          <a:blip r:embed="rId3"/>
          <a:srcRect/>
          <a:stretch>
            <a:fillRect/>
          </a:stretch>
        </p:blipFill>
        <p:spPr>
          <a:xfrm>
            <a:off x="1684976" y="1996866"/>
            <a:ext cx="4756572" cy="4756572"/>
          </a:xfrm>
          <a:prstGeom prst="rect">
            <a:avLst/>
          </a:prstGeom>
        </p:spPr>
      </p:pic>
      <p:grpSp>
        <p:nvGrpSpPr>
          <p:cNvPr id="5" name="Group 5"/>
          <p:cNvGrpSpPr/>
          <p:nvPr/>
        </p:nvGrpSpPr>
        <p:grpSpPr>
          <a:xfrm>
            <a:off x="1825912" y="2137802"/>
            <a:ext cx="4474700" cy="4474700"/>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28734"/>
            </a:solidFill>
          </p:spPr>
          <p:txBody>
            <a:bodyPr/>
            <a:lstStyle/>
            <a:p>
              <a:endParaRPr lang="nl-NL"/>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29275" y="2289082"/>
            <a:ext cx="3867974" cy="3867974"/>
          </a:xfrm>
          <a:prstGeom prst="rect">
            <a:avLst/>
          </a:prstGeom>
        </p:spPr>
      </p:pic>
      <p:sp>
        <p:nvSpPr>
          <p:cNvPr id="9" name="TextBox 9"/>
          <p:cNvSpPr txBox="1"/>
          <p:nvPr/>
        </p:nvSpPr>
        <p:spPr>
          <a:xfrm>
            <a:off x="8420198" y="2312668"/>
            <a:ext cx="7167812" cy="5771200"/>
          </a:xfrm>
          <a:prstGeom prst="rect">
            <a:avLst/>
          </a:prstGeom>
        </p:spPr>
        <p:txBody>
          <a:bodyPr lIns="0" tIns="0" rIns="0" bIns="0" rtlCol="0" anchor="t">
            <a:spAutoFit/>
          </a:bodyPr>
          <a:lstStyle/>
          <a:p>
            <a:pPr>
              <a:lnSpc>
                <a:spcPts val="5140"/>
              </a:lnSpc>
            </a:pPr>
            <a:r>
              <a:rPr lang="en-US" sz="2840">
                <a:solidFill>
                  <a:srgbClr val="192954"/>
                </a:solidFill>
                <a:latin typeface="Lato"/>
              </a:rPr>
              <a:t>•Milieuarchief </a:t>
            </a:r>
          </a:p>
          <a:p>
            <a:pPr>
              <a:lnSpc>
                <a:spcPts val="5140"/>
              </a:lnSpc>
            </a:pPr>
            <a:r>
              <a:rPr lang="en-US" sz="2840">
                <a:solidFill>
                  <a:srgbClr val="192954"/>
                </a:solidFill>
                <a:latin typeface="Lato"/>
              </a:rPr>
              <a:t>•Wet- en regelgeving</a:t>
            </a:r>
          </a:p>
          <a:p>
            <a:pPr>
              <a:lnSpc>
                <a:spcPts val="5140"/>
              </a:lnSpc>
            </a:pPr>
            <a:r>
              <a:rPr lang="en-US" sz="2840">
                <a:solidFill>
                  <a:srgbClr val="192954"/>
                </a:solidFill>
                <a:latin typeface="Lato"/>
              </a:rPr>
              <a:t>•Algemene plaatselijke vordering (APV)</a:t>
            </a:r>
          </a:p>
          <a:p>
            <a:pPr>
              <a:lnSpc>
                <a:spcPts val="5140"/>
              </a:lnSpc>
            </a:pPr>
            <a:r>
              <a:rPr lang="en-US" sz="2840">
                <a:solidFill>
                  <a:srgbClr val="192954"/>
                </a:solidFill>
                <a:latin typeface="Lato"/>
              </a:rPr>
              <a:t>•Milieubeleidsverklaring</a:t>
            </a:r>
          </a:p>
          <a:p>
            <a:pPr>
              <a:lnSpc>
                <a:spcPts val="5140"/>
              </a:lnSpc>
            </a:pPr>
            <a:r>
              <a:rPr lang="en-US" sz="2840">
                <a:solidFill>
                  <a:srgbClr val="192954"/>
                </a:solidFill>
                <a:latin typeface="Lato"/>
              </a:rPr>
              <a:t>•Milieudoorlichting</a:t>
            </a:r>
          </a:p>
          <a:p>
            <a:pPr>
              <a:lnSpc>
                <a:spcPts val="5140"/>
              </a:lnSpc>
            </a:pPr>
            <a:r>
              <a:rPr lang="en-US" sz="2840">
                <a:solidFill>
                  <a:srgbClr val="192954"/>
                </a:solidFill>
                <a:latin typeface="Lato"/>
              </a:rPr>
              <a:t>•Milieuprogramma</a:t>
            </a:r>
          </a:p>
          <a:p>
            <a:pPr>
              <a:lnSpc>
                <a:spcPts val="5140"/>
              </a:lnSpc>
            </a:pPr>
            <a:r>
              <a:rPr lang="en-US" sz="2840">
                <a:solidFill>
                  <a:srgbClr val="192954"/>
                </a:solidFill>
                <a:latin typeface="Lato"/>
              </a:rPr>
              <a:t>•Milieucoördinator </a:t>
            </a:r>
          </a:p>
          <a:p>
            <a:pPr>
              <a:lnSpc>
                <a:spcPts val="5140"/>
              </a:lnSpc>
            </a:pPr>
            <a:r>
              <a:rPr lang="en-US" sz="2840">
                <a:solidFill>
                  <a:srgbClr val="192954"/>
                </a:solidFill>
                <a:latin typeface="Lato"/>
              </a:rPr>
              <a:t>•Registratiesysteem</a:t>
            </a:r>
          </a:p>
          <a:p>
            <a:pPr>
              <a:lnSpc>
                <a:spcPts val="5140"/>
              </a:lnSpc>
            </a:pPr>
            <a:endParaRPr lang="en-US" sz="2840">
              <a:solidFill>
                <a:srgbClr val="192954"/>
              </a:solidFill>
              <a:latin typeface="Lato"/>
            </a:endParaRPr>
          </a:p>
        </p:txBody>
      </p:sp>
      <p:sp>
        <p:nvSpPr>
          <p:cNvPr id="10" name="TextBox 10"/>
          <p:cNvSpPr txBox="1"/>
          <p:nvPr/>
        </p:nvSpPr>
        <p:spPr>
          <a:xfrm>
            <a:off x="8420198" y="797657"/>
            <a:ext cx="7036912" cy="962025"/>
          </a:xfrm>
          <a:prstGeom prst="rect">
            <a:avLst/>
          </a:prstGeom>
        </p:spPr>
        <p:txBody>
          <a:bodyPr lIns="0" tIns="0" rIns="0" bIns="0" rtlCol="0" anchor="t">
            <a:spAutoFit/>
          </a:bodyPr>
          <a:lstStyle/>
          <a:p>
            <a:pPr>
              <a:lnSpc>
                <a:spcPts val="7349"/>
              </a:lnSpc>
            </a:pPr>
            <a:r>
              <a:rPr lang="en-US" sz="6999">
                <a:solidFill>
                  <a:srgbClr val="192954"/>
                </a:solidFill>
                <a:latin typeface="Lato Bold Bold"/>
              </a:rPr>
              <a:t>MANAGEMENT</a:t>
            </a:r>
          </a:p>
        </p:txBody>
      </p:sp>
      <p:sp>
        <p:nvSpPr>
          <p:cNvPr id="11" name="TextBox 11"/>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nl-NL"/>
          </a:p>
        </p:txBody>
      </p:sp>
      <p:pic>
        <p:nvPicPr>
          <p:cNvPr id="3" name="Picture 3"/>
          <p:cNvPicPr>
            <a:picLocks noChangeAspect="1"/>
          </p:cNvPicPr>
          <p:nvPr/>
        </p:nvPicPr>
        <p:blipFill>
          <a:blip r:embed="rId2"/>
          <a:srcRect/>
          <a:stretch>
            <a:fillRect/>
          </a:stretch>
        </p:blipFill>
        <p:spPr>
          <a:xfrm>
            <a:off x="1674178" y="8616521"/>
            <a:ext cx="1017219" cy="1283557"/>
          </a:xfrm>
          <a:prstGeom prst="rect">
            <a:avLst/>
          </a:prstGeom>
        </p:spPr>
      </p:pic>
      <p:pic>
        <p:nvPicPr>
          <p:cNvPr id="4" name="Picture 4"/>
          <p:cNvPicPr>
            <a:picLocks noChangeAspect="1"/>
          </p:cNvPicPr>
          <p:nvPr/>
        </p:nvPicPr>
        <p:blipFill>
          <a:blip r:embed="rId3"/>
          <a:srcRect/>
          <a:stretch>
            <a:fillRect/>
          </a:stretch>
        </p:blipFill>
        <p:spPr>
          <a:xfrm>
            <a:off x="1684976" y="1996866"/>
            <a:ext cx="4756572" cy="4756572"/>
          </a:xfrm>
          <a:prstGeom prst="rect">
            <a:avLst/>
          </a:prstGeom>
        </p:spPr>
      </p:pic>
      <p:grpSp>
        <p:nvGrpSpPr>
          <p:cNvPr id="5" name="Group 5"/>
          <p:cNvGrpSpPr/>
          <p:nvPr/>
        </p:nvGrpSpPr>
        <p:grpSpPr>
          <a:xfrm>
            <a:off x="1876184" y="2278738"/>
            <a:ext cx="4474700" cy="4474700"/>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28734"/>
            </a:solidFill>
          </p:spPr>
          <p:txBody>
            <a:bodyPr/>
            <a:lstStyle/>
            <a:p>
              <a:endParaRPr lang="nl-NL"/>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65347" y="2942770"/>
            <a:ext cx="2995830" cy="2864762"/>
          </a:xfrm>
          <a:prstGeom prst="rect">
            <a:avLst/>
          </a:prstGeom>
        </p:spPr>
      </p:pic>
      <p:sp>
        <p:nvSpPr>
          <p:cNvPr id="9" name="TextBox 9"/>
          <p:cNvSpPr txBox="1"/>
          <p:nvPr/>
        </p:nvSpPr>
        <p:spPr>
          <a:xfrm>
            <a:off x="8420198" y="2303143"/>
            <a:ext cx="7167812" cy="5937747"/>
          </a:xfrm>
          <a:prstGeom prst="rect">
            <a:avLst/>
          </a:prstGeom>
        </p:spPr>
        <p:txBody>
          <a:bodyPr lIns="0" tIns="0" rIns="0" bIns="0" rtlCol="0" anchor="t">
            <a:spAutoFit/>
          </a:bodyPr>
          <a:lstStyle/>
          <a:p>
            <a:pPr>
              <a:lnSpc>
                <a:spcPts val="5254"/>
              </a:lnSpc>
            </a:pPr>
            <a:r>
              <a:rPr lang="en-US" sz="2840">
                <a:solidFill>
                  <a:srgbClr val="192954"/>
                </a:solidFill>
                <a:latin typeface="Lato"/>
              </a:rPr>
              <a:t>•Green Key schild en certificaat</a:t>
            </a:r>
          </a:p>
          <a:p>
            <a:pPr>
              <a:lnSpc>
                <a:spcPts val="5254"/>
              </a:lnSpc>
            </a:pPr>
            <a:r>
              <a:rPr lang="en-US" sz="2840">
                <a:solidFill>
                  <a:srgbClr val="192954"/>
                </a:solidFill>
                <a:latin typeface="Lato"/>
              </a:rPr>
              <a:t>•Milieu-informatie bezoekers</a:t>
            </a:r>
          </a:p>
          <a:p>
            <a:pPr>
              <a:lnSpc>
                <a:spcPts val="5254"/>
              </a:lnSpc>
            </a:pPr>
            <a:r>
              <a:rPr lang="en-US" sz="2840">
                <a:solidFill>
                  <a:srgbClr val="192954"/>
                </a:solidFill>
                <a:latin typeface="Lato"/>
              </a:rPr>
              <a:t>•Website </a:t>
            </a:r>
          </a:p>
          <a:p>
            <a:pPr>
              <a:lnSpc>
                <a:spcPts val="5254"/>
              </a:lnSpc>
            </a:pPr>
            <a:r>
              <a:rPr lang="en-US" sz="2840">
                <a:solidFill>
                  <a:srgbClr val="192954"/>
                </a:solidFill>
                <a:latin typeface="Lato"/>
              </a:rPr>
              <a:t>•Green Key folder</a:t>
            </a:r>
          </a:p>
          <a:p>
            <a:pPr>
              <a:lnSpc>
                <a:spcPts val="5254"/>
              </a:lnSpc>
            </a:pPr>
            <a:r>
              <a:rPr lang="en-US" sz="2840">
                <a:solidFill>
                  <a:srgbClr val="192954"/>
                </a:solidFill>
                <a:latin typeface="Lato"/>
              </a:rPr>
              <a:t>•Menu + info map</a:t>
            </a:r>
          </a:p>
          <a:p>
            <a:pPr>
              <a:lnSpc>
                <a:spcPts val="5254"/>
              </a:lnSpc>
            </a:pPr>
            <a:r>
              <a:rPr lang="en-US" sz="2840">
                <a:solidFill>
                  <a:srgbClr val="192954"/>
                </a:solidFill>
                <a:latin typeface="Lato"/>
              </a:rPr>
              <a:t>•Gebruik handdoeken </a:t>
            </a:r>
          </a:p>
          <a:p>
            <a:pPr>
              <a:lnSpc>
                <a:spcPts val="5254"/>
              </a:lnSpc>
            </a:pPr>
            <a:r>
              <a:rPr lang="en-US" sz="2840">
                <a:solidFill>
                  <a:srgbClr val="192954"/>
                </a:solidFill>
                <a:latin typeface="Lato"/>
              </a:rPr>
              <a:t>•Wasgoed, beddengoed en linnen à registratiesysteem</a:t>
            </a:r>
          </a:p>
          <a:p>
            <a:pPr>
              <a:lnSpc>
                <a:spcPts val="5254"/>
              </a:lnSpc>
            </a:pPr>
            <a:endParaRPr lang="en-US" sz="2840">
              <a:solidFill>
                <a:srgbClr val="192954"/>
              </a:solidFill>
              <a:latin typeface="Lato"/>
            </a:endParaRPr>
          </a:p>
        </p:txBody>
      </p:sp>
      <p:sp>
        <p:nvSpPr>
          <p:cNvPr id="10" name="TextBox 10"/>
          <p:cNvSpPr txBox="1"/>
          <p:nvPr/>
        </p:nvSpPr>
        <p:spPr>
          <a:xfrm>
            <a:off x="8420198" y="797657"/>
            <a:ext cx="8182826" cy="962025"/>
          </a:xfrm>
          <a:prstGeom prst="rect">
            <a:avLst/>
          </a:prstGeom>
        </p:spPr>
        <p:txBody>
          <a:bodyPr lIns="0" tIns="0" rIns="0" bIns="0" rtlCol="0" anchor="t">
            <a:spAutoFit/>
          </a:bodyPr>
          <a:lstStyle/>
          <a:p>
            <a:pPr>
              <a:lnSpc>
                <a:spcPts val="7349"/>
              </a:lnSpc>
            </a:pPr>
            <a:r>
              <a:rPr lang="en-US" sz="6999">
                <a:solidFill>
                  <a:srgbClr val="192954"/>
                </a:solidFill>
                <a:latin typeface="Lato Bold Bold"/>
              </a:rPr>
              <a:t>COMMUNICATIE</a:t>
            </a:r>
          </a:p>
        </p:txBody>
      </p:sp>
      <p:sp>
        <p:nvSpPr>
          <p:cNvPr id="11" name="TextBox 11"/>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14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nl-NL"/>
          </a:p>
        </p:txBody>
      </p:sp>
      <p:sp>
        <p:nvSpPr>
          <p:cNvPr id="3" name="TextBox 3"/>
          <p:cNvSpPr txBox="1"/>
          <p:nvPr/>
        </p:nvSpPr>
        <p:spPr>
          <a:xfrm>
            <a:off x="8276880" y="3122780"/>
            <a:ext cx="7167812" cy="4154996"/>
          </a:xfrm>
          <a:prstGeom prst="rect">
            <a:avLst/>
          </a:prstGeom>
        </p:spPr>
        <p:txBody>
          <a:bodyPr lIns="0" tIns="0" rIns="0" bIns="0" rtlCol="0" anchor="t">
            <a:spAutoFit/>
          </a:bodyPr>
          <a:lstStyle/>
          <a:p>
            <a:pPr>
              <a:lnSpc>
                <a:spcPts val="5566"/>
              </a:lnSpc>
            </a:pPr>
            <a:r>
              <a:rPr lang="en-US" sz="2840">
                <a:solidFill>
                  <a:srgbClr val="192954"/>
                </a:solidFill>
                <a:latin typeface="Lato"/>
              </a:rPr>
              <a:t>•Directe omgeving</a:t>
            </a:r>
          </a:p>
          <a:p>
            <a:pPr>
              <a:lnSpc>
                <a:spcPts val="5566"/>
              </a:lnSpc>
            </a:pPr>
            <a:r>
              <a:rPr lang="en-US" sz="2840">
                <a:solidFill>
                  <a:srgbClr val="192954"/>
                </a:solidFill>
                <a:latin typeface="Lato"/>
              </a:rPr>
              <a:t>•Maatschappelijke betrokkenheid</a:t>
            </a:r>
          </a:p>
          <a:p>
            <a:pPr>
              <a:lnSpc>
                <a:spcPts val="5566"/>
              </a:lnSpc>
            </a:pPr>
            <a:r>
              <a:rPr lang="en-US" sz="2840">
                <a:solidFill>
                  <a:srgbClr val="192954"/>
                </a:solidFill>
                <a:latin typeface="Lato"/>
              </a:rPr>
              <a:t>•Duurzaam inkopen</a:t>
            </a:r>
          </a:p>
          <a:p>
            <a:pPr>
              <a:lnSpc>
                <a:spcPts val="5566"/>
              </a:lnSpc>
            </a:pPr>
            <a:r>
              <a:rPr lang="en-US" sz="2840">
                <a:solidFill>
                  <a:srgbClr val="192954"/>
                </a:solidFill>
                <a:latin typeface="Lato"/>
              </a:rPr>
              <a:t>•Ketenverantwoordelijkheid</a:t>
            </a:r>
          </a:p>
          <a:p>
            <a:pPr>
              <a:lnSpc>
                <a:spcPts val="5566"/>
              </a:lnSpc>
            </a:pPr>
            <a:r>
              <a:rPr lang="en-US" sz="2840">
                <a:solidFill>
                  <a:srgbClr val="192954"/>
                </a:solidFill>
                <a:latin typeface="Lato"/>
              </a:rPr>
              <a:t>•MVO Verslag</a:t>
            </a:r>
          </a:p>
          <a:p>
            <a:pPr>
              <a:lnSpc>
                <a:spcPts val="5566"/>
              </a:lnSpc>
            </a:pPr>
            <a:endParaRPr lang="en-US" sz="2840">
              <a:solidFill>
                <a:srgbClr val="192954"/>
              </a:solidFill>
              <a:latin typeface="Lato"/>
            </a:endParaRPr>
          </a:p>
        </p:txBody>
      </p:sp>
      <p:pic>
        <p:nvPicPr>
          <p:cNvPr id="4" name="Picture 4"/>
          <p:cNvPicPr>
            <a:picLocks noChangeAspect="1"/>
          </p:cNvPicPr>
          <p:nvPr/>
        </p:nvPicPr>
        <p:blipFill>
          <a:blip r:embed="rId2"/>
          <a:srcRect/>
          <a:stretch>
            <a:fillRect/>
          </a:stretch>
        </p:blipFill>
        <p:spPr>
          <a:xfrm>
            <a:off x="1674178" y="8616521"/>
            <a:ext cx="1017219" cy="1283557"/>
          </a:xfrm>
          <a:prstGeom prst="rect">
            <a:avLst/>
          </a:prstGeom>
        </p:spPr>
      </p:pic>
      <p:pic>
        <p:nvPicPr>
          <p:cNvPr id="5" name="Picture 5"/>
          <p:cNvPicPr>
            <a:picLocks noChangeAspect="1"/>
          </p:cNvPicPr>
          <p:nvPr/>
        </p:nvPicPr>
        <p:blipFill>
          <a:blip r:embed="rId3"/>
          <a:srcRect/>
          <a:stretch>
            <a:fillRect/>
          </a:stretch>
        </p:blipFill>
        <p:spPr>
          <a:xfrm>
            <a:off x="1684976" y="1996866"/>
            <a:ext cx="4756572" cy="4756572"/>
          </a:xfrm>
          <a:prstGeom prst="rect">
            <a:avLst/>
          </a:prstGeom>
        </p:spPr>
      </p:pic>
      <p:sp>
        <p:nvSpPr>
          <p:cNvPr id="6" name="TextBox 6"/>
          <p:cNvSpPr txBox="1"/>
          <p:nvPr/>
        </p:nvSpPr>
        <p:spPr>
          <a:xfrm>
            <a:off x="8276880" y="588643"/>
            <a:ext cx="9440841" cy="1885950"/>
          </a:xfrm>
          <a:prstGeom prst="rect">
            <a:avLst/>
          </a:prstGeom>
        </p:spPr>
        <p:txBody>
          <a:bodyPr lIns="0" tIns="0" rIns="0" bIns="0" rtlCol="0" anchor="t">
            <a:spAutoFit/>
          </a:bodyPr>
          <a:lstStyle/>
          <a:p>
            <a:pPr>
              <a:lnSpc>
                <a:spcPts val="7349"/>
              </a:lnSpc>
            </a:pPr>
            <a:r>
              <a:rPr lang="en-US" sz="6999">
                <a:solidFill>
                  <a:srgbClr val="192954"/>
                </a:solidFill>
                <a:latin typeface="Lato Bold Bold"/>
              </a:rPr>
              <a:t>MAATSCHAPPELIJKE BETROKKENHEID</a:t>
            </a:r>
          </a:p>
        </p:txBody>
      </p:sp>
      <p:sp>
        <p:nvSpPr>
          <p:cNvPr id="7" name="TextBox 7"/>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15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nl-NL"/>
          </a:p>
        </p:txBody>
      </p:sp>
      <p:sp>
        <p:nvSpPr>
          <p:cNvPr id="3" name="TextBox 3"/>
          <p:cNvSpPr txBox="1"/>
          <p:nvPr/>
        </p:nvSpPr>
        <p:spPr>
          <a:xfrm>
            <a:off x="8276880" y="3151355"/>
            <a:ext cx="7167812" cy="2603997"/>
          </a:xfrm>
          <a:prstGeom prst="rect">
            <a:avLst/>
          </a:prstGeom>
        </p:spPr>
        <p:txBody>
          <a:bodyPr lIns="0" tIns="0" rIns="0" bIns="0" rtlCol="0" anchor="t">
            <a:spAutoFit/>
          </a:bodyPr>
          <a:lstStyle/>
          <a:p>
            <a:pPr>
              <a:lnSpc>
                <a:spcPts val="5254"/>
              </a:lnSpc>
            </a:pPr>
            <a:r>
              <a:rPr lang="en-US" sz="2840">
                <a:solidFill>
                  <a:srgbClr val="192954"/>
                </a:solidFill>
                <a:latin typeface="Lato"/>
              </a:rPr>
              <a:t>•Waterbesparing kranen, douches en wc’s </a:t>
            </a:r>
          </a:p>
          <a:p>
            <a:pPr>
              <a:lnSpc>
                <a:spcPts val="5254"/>
              </a:lnSpc>
            </a:pPr>
            <a:r>
              <a:rPr lang="en-US" sz="2840">
                <a:solidFill>
                  <a:srgbClr val="192954"/>
                </a:solidFill>
                <a:latin typeface="Lato"/>
              </a:rPr>
              <a:t>•Zwembad</a:t>
            </a:r>
          </a:p>
          <a:p>
            <a:pPr>
              <a:lnSpc>
                <a:spcPts val="5254"/>
              </a:lnSpc>
            </a:pPr>
            <a:r>
              <a:rPr lang="en-US" sz="2840">
                <a:solidFill>
                  <a:srgbClr val="192954"/>
                </a:solidFill>
                <a:latin typeface="Lato"/>
              </a:rPr>
              <a:t>•Waterbesparing kranen, douches en wc’s</a:t>
            </a:r>
          </a:p>
          <a:p>
            <a:pPr>
              <a:lnSpc>
                <a:spcPts val="5254"/>
              </a:lnSpc>
            </a:pPr>
            <a:endParaRPr lang="en-US" sz="2840">
              <a:solidFill>
                <a:srgbClr val="192954"/>
              </a:solidFill>
              <a:latin typeface="Lato"/>
            </a:endParaRPr>
          </a:p>
        </p:txBody>
      </p:sp>
      <p:pic>
        <p:nvPicPr>
          <p:cNvPr id="4" name="Picture 4"/>
          <p:cNvPicPr>
            <a:picLocks noChangeAspect="1"/>
          </p:cNvPicPr>
          <p:nvPr/>
        </p:nvPicPr>
        <p:blipFill>
          <a:blip r:embed="rId2"/>
          <a:srcRect/>
          <a:stretch>
            <a:fillRect/>
          </a:stretch>
        </p:blipFill>
        <p:spPr>
          <a:xfrm>
            <a:off x="1674178" y="8616521"/>
            <a:ext cx="1017219" cy="1283557"/>
          </a:xfrm>
          <a:prstGeom prst="rect">
            <a:avLst/>
          </a:prstGeom>
        </p:spPr>
      </p:pic>
      <p:pic>
        <p:nvPicPr>
          <p:cNvPr id="5" name="Picture 5"/>
          <p:cNvPicPr>
            <a:picLocks noChangeAspect="1"/>
          </p:cNvPicPr>
          <p:nvPr/>
        </p:nvPicPr>
        <p:blipFill>
          <a:blip r:embed="rId3"/>
          <a:srcRect/>
          <a:stretch>
            <a:fillRect/>
          </a:stretch>
        </p:blipFill>
        <p:spPr>
          <a:xfrm>
            <a:off x="1684976" y="1996866"/>
            <a:ext cx="4756572" cy="4756572"/>
          </a:xfrm>
          <a:prstGeom prst="rect">
            <a:avLst/>
          </a:prstGeom>
        </p:spPr>
      </p:pic>
      <p:pic>
        <p:nvPicPr>
          <p:cNvPr id="6" name="Picture 6"/>
          <p:cNvPicPr>
            <a:picLocks noChangeAspect="1"/>
          </p:cNvPicPr>
          <p:nvPr/>
        </p:nvPicPr>
        <p:blipFill>
          <a:blip r:embed="rId4"/>
          <a:srcRect/>
          <a:stretch>
            <a:fillRect/>
          </a:stretch>
        </p:blipFill>
        <p:spPr>
          <a:xfrm>
            <a:off x="1840237" y="2074497"/>
            <a:ext cx="4601310" cy="4601310"/>
          </a:xfrm>
          <a:prstGeom prst="rect">
            <a:avLst/>
          </a:prstGeom>
        </p:spPr>
      </p:pic>
      <p:sp>
        <p:nvSpPr>
          <p:cNvPr id="7" name="TextBox 7"/>
          <p:cNvSpPr txBox="1"/>
          <p:nvPr/>
        </p:nvSpPr>
        <p:spPr>
          <a:xfrm>
            <a:off x="8276880" y="588643"/>
            <a:ext cx="9440841" cy="962025"/>
          </a:xfrm>
          <a:prstGeom prst="rect">
            <a:avLst/>
          </a:prstGeom>
        </p:spPr>
        <p:txBody>
          <a:bodyPr lIns="0" tIns="0" rIns="0" bIns="0" rtlCol="0" anchor="t">
            <a:spAutoFit/>
          </a:bodyPr>
          <a:lstStyle/>
          <a:p>
            <a:pPr>
              <a:lnSpc>
                <a:spcPts val="7349"/>
              </a:lnSpc>
            </a:pPr>
            <a:r>
              <a:rPr lang="en-US" sz="6999">
                <a:solidFill>
                  <a:srgbClr val="192954"/>
                </a:solidFill>
                <a:latin typeface="Lato Bold Bold"/>
              </a:rPr>
              <a:t>VERBRUIK</a:t>
            </a:r>
          </a:p>
        </p:txBody>
      </p:sp>
      <p:sp>
        <p:nvSpPr>
          <p:cNvPr id="8" name="TextBox 8"/>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16</a:t>
            </a:r>
          </a:p>
        </p:txBody>
      </p:sp>
      <p:sp>
        <p:nvSpPr>
          <p:cNvPr id="9" name="TextBox 9"/>
          <p:cNvSpPr txBox="1"/>
          <p:nvPr/>
        </p:nvSpPr>
        <p:spPr>
          <a:xfrm>
            <a:off x="8423422" y="1348375"/>
            <a:ext cx="2079478" cy="601703"/>
          </a:xfrm>
          <a:prstGeom prst="rect">
            <a:avLst/>
          </a:prstGeom>
        </p:spPr>
        <p:txBody>
          <a:bodyPr wrap="square" lIns="0" tIns="0" rIns="0" bIns="0" rtlCol="0" anchor="t">
            <a:spAutoFit/>
          </a:bodyPr>
          <a:lstStyle/>
          <a:p>
            <a:pPr algn="ctr">
              <a:lnSpc>
                <a:spcPts val="5206"/>
              </a:lnSpc>
            </a:pPr>
            <a:r>
              <a:rPr lang="en-US" sz="3718">
                <a:solidFill>
                  <a:srgbClr val="192954"/>
                </a:solidFill>
                <a:latin typeface="Lato"/>
              </a:rPr>
              <a:t>water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nl-NL"/>
          </a:p>
        </p:txBody>
      </p:sp>
      <p:sp>
        <p:nvSpPr>
          <p:cNvPr id="3" name="TextBox 3"/>
          <p:cNvSpPr txBox="1"/>
          <p:nvPr/>
        </p:nvSpPr>
        <p:spPr>
          <a:xfrm>
            <a:off x="6904738" y="2972915"/>
            <a:ext cx="5177281" cy="4345042"/>
          </a:xfrm>
          <a:prstGeom prst="rect">
            <a:avLst/>
          </a:prstGeom>
        </p:spPr>
        <p:txBody>
          <a:bodyPr lIns="0" tIns="0" rIns="0" bIns="0" rtlCol="0" anchor="t">
            <a:spAutoFit/>
          </a:bodyPr>
          <a:lstStyle/>
          <a:p>
            <a:pPr>
              <a:lnSpc>
                <a:spcPts val="4970"/>
              </a:lnSpc>
            </a:pPr>
            <a:r>
              <a:rPr lang="en-US" sz="2840">
                <a:solidFill>
                  <a:srgbClr val="192954"/>
                </a:solidFill>
                <a:latin typeface="Lato"/>
              </a:rPr>
              <a:t>•Verlichting binnen en buiten</a:t>
            </a:r>
          </a:p>
          <a:p>
            <a:pPr>
              <a:lnSpc>
                <a:spcPts val="4970"/>
              </a:lnSpc>
            </a:pPr>
            <a:r>
              <a:rPr lang="en-US" sz="2840">
                <a:solidFill>
                  <a:srgbClr val="192954"/>
                </a:solidFill>
                <a:latin typeface="Lato"/>
              </a:rPr>
              <a:t>•Energie-efficiënte apparatuur</a:t>
            </a:r>
          </a:p>
          <a:p>
            <a:pPr>
              <a:lnSpc>
                <a:spcPts val="4970"/>
              </a:lnSpc>
            </a:pPr>
            <a:r>
              <a:rPr lang="en-US" sz="2840">
                <a:solidFill>
                  <a:srgbClr val="192954"/>
                </a:solidFill>
                <a:latin typeface="Lato"/>
              </a:rPr>
              <a:t>•Onderhoud koeling</a:t>
            </a:r>
          </a:p>
          <a:p>
            <a:pPr>
              <a:lnSpc>
                <a:spcPts val="4970"/>
              </a:lnSpc>
            </a:pPr>
            <a:r>
              <a:rPr lang="en-US" sz="2840">
                <a:solidFill>
                  <a:srgbClr val="192954"/>
                </a:solidFill>
                <a:latin typeface="Lato"/>
              </a:rPr>
              <a:t>•Airconditioning en onderhoud</a:t>
            </a:r>
          </a:p>
          <a:p>
            <a:pPr>
              <a:lnSpc>
                <a:spcPts val="4970"/>
              </a:lnSpc>
            </a:pPr>
            <a:r>
              <a:rPr lang="en-US" sz="2840">
                <a:solidFill>
                  <a:srgbClr val="192954"/>
                </a:solidFill>
                <a:latin typeface="Lato"/>
              </a:rPr>
              <a:t>•Anti-tocht maatregelen</a:t>
            </a:r>
          </a:p>
          <a:p>
            <a:pPr>
              <a:lnSpc>
                <a:spcPts val="4970"/>
              </a:lnSpc>
            </a:pPr>
            <a:r>
              <a:rPr lang="en-US" sz="2840">
                <a:solidFill>
                  <a:srgbClr val="192954"/>
                </a:solidFill>
                <a:latin typeface="Lato"/>
              </a:rPr>
              <a:t>•Afname duurzame stroom </a:t>
            </a:r>
          </a:p>
          <a:p>
            <a:pPr>
              <a:lnSpc>
                <a:spcPts val="4970"/>
              </a:lnSpc>
            </a:pPr>
            <a:endParaRPr lang="en-US" sz="2840">
              <a:solidFill>
                <a:srgbClr val="192954"/>
              </a:solidFill>
              <a:latin typeface="Lato"/>
            </a:endParaRPr>
          </a:p>
        </p:txBody>
      </p:sp>
      <p:pic>
        <p:nvPicPr>
          <p:cNvPr id="4" name="Picture 4"/>
          <p:cNvPicPr>
            <a:picLocks noChangeAspect="1"/>
          </p:cNvPicPr>
          <p:nvPr/>
        </p:nvPicPr>
        <p:blipFill>
          <a:blip r:embed="rId2"/>
          <a:srcRect/>
          <a:stretch>
            <a:fillRect/>
          </a:stretch>
        </p:blipFill>
        <p:spPr>
          <a:xfrm>
            <a:off x="1674178" y="8616521"/>
            <a:ext cx="1017219" cy="1283557"/>
          </a:xfrm>
          <a:prstGeom prst="rect">
            <a:avLst/>
          </a:prstGeom>
        </p:spPr>
      </p:pic>
      <p:pic>
        <p:nvPicPr>
          <p:cNvPr id="5" name="Picture 5"/>
          <p:cNvPicPr>
            <a:picLocks noChangeAspect="1"/>
          </p:cNvPicPr>
          <p:nvPr/>
        </p:nvPicPr>
        <p:blipFill>
          <a:blip r:embed="rId3"/>
          <a:srcRect/>
          <a:stretch>
            <a:fillRect/>
          </a:stretch>
        </p:blipFill>
        <p:spPr>
          <a:xfrm>
            <a:off x="1684976" y="1996866"/>
            <a:ext cx="4756572" cy="4756572"/>
          </a:xfrm>
          <a:prstGeom prst="rect">
            <a:avLst/>
          </a:prstGeom>
        </p:spPr>
      </p:pic>
      <p:pic>
        <p:nvPicPr>
          <p:cNvPr id="6" name="Picture 6"/>
          <p:cNvPicPr>
            <a:picLocks noChangeAspect="1"/>
          </p:cNvPicPr>
          <p:nvPr/>
        </p:nvPicPr>
        <p:blipFill>
          <a:blip r:embed="rId4"/>
          <a:srcRect/>
          <a:stretch>
            <a:fillRect/>
          </a:stretch>
        </p:blipFill>
        <p:spPr>
          <a:xfrm>
            <a:off x="1840237" y="2074497"/>
            <a:ext cx="4601310" cy="4601310"/>
          </a:xfrm>
          <a:prstGeom prst="rect">
            <a:avLst/>
          </a:prstGeom>
        </p:spPr>
      </p:pic>
      <p:sp>
        <p:nvSpPr>
          <p:cNvPr id="7" name="TextBox 7"/>
          <p:cNvSpPr txBox="1"/>
          <p:nvPr/>
        </p:nvSpPr>
        <p:spPr>
          <a:xfrm>
            <a:off x="8276880" y="588643"/>
            <a:ext cx="9440841" cy="962025"/>
          </a:xfrm>
          <a:prstGeom prst="rect">
            <a:avLst/>
          </a:prstGeom>
        </p:spPr>
        <p:txBody>
          <a:bodyPr lIns="0" tIns="0" rIns="0" bIns="0" rtlCol="0" anchor="t">
            <a:spAutoFit/>
          </a:bodyPr>
          <a:lstStyle/>
          <a:p>
            <a:pPr>
              <a:lnSpc>
                <a:spcPts val="7349"/>
              </a:lnSpc>
            </a:pPr>
            <a:r>
              <a:rPr lang="en-US" sz="6999">
                <a:solidFill>
                  <a:srgbClr val="192954"/>
                </a:solidFill>
                <a:latin typeface="Lato Bold Bold"/>
              </a:rPr>
              <a:t>VERBRUIK</a:t>
            </a:r>
          </a:p>
        </p:txBody>
      </p:sp>
      <p:sp>
        <p:nvSpPr>
          <p:cNvPr id="8" name="TextBox 8"/>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17</a:t>
            </a:r>
          </a:p>
        </p:txBody>
      </p:sp>
      <p:sp>
        <p:nvSpPr>
          <p:cNvPr id="9" name="TextBox 9"/>
          <p:cNvSpPr txBox="1"/>
          <p:nvPr/>
        </p:nvSpPr>
        <p:spPr>
          <a:xfrm>
            <a:off x="8372773" y="1348375"/>
            <a:ext cx="1542455" cy="648491"/>
          </a:xfrm>
          <a:prstGeom prst="rect">
            <a:avLst/>
          </a:prstGeom>
        </p:spPr>
        <p:txBody>
          <a:bodyPr lIns="0" tIns="0" rIns="0" bIns="0" rtlCol="0" anchor="t">
            <a:spAutoFit/>
          </a:bodyPr>
          <a:lstStyle/>
          <a:p>
            <a:pPr algn="ctr">
              <a:lnSpc>
                <a:spcPts val="5206"/>
              </a:lnSpc>
            </a:pPr>
            <a:r>
              <a:rPr lang="en-US" sz="3718">
                <a:solidFill>
                  <a:srgbClr val="192954"/>
                </a:solidFill>
                <a:latin typeface="Lato"/>
              </a:rPr>
              <a:t>energie</a:t>
            </a:r>
          </a:p>
        </p:txBody>
      </p:sp>
      <p:sp>
        <p:nvSpPr>
          <p:cNvPr id="10" name="TextBox 10"/>
          <p:cNvSpPr txBox="1"/>
          <p:nvPr/>
        </p:nvSpPr>
        <p:spPr>
          <a:xfrm>
            <a:off x="12082019" y="2963390"/>
            <a:ext cx="5177281" cy="4410421"/>
          </a:xfrm>
          <a:prstGeom prst="rect">
            <a:avLst/>
          </a:prstGeom>
        </p:spPr>
        <p:txBody>
          <a:bodyPr lIns="0" tIns="0" rIns="0" bIns="0" rtlCol="0" anchor="t">
            <a:spAutoFit/>
          </a:bodyPr>
          <a:lstStyle/>
          <a:p>
            <a:pPr>
              <a:lnSpc>
                <a:spcPts val="5055"/>
              </a:lnSpc>
            </a:pPr>
            <a:r>
              <a:rPr lang="en-US" sz="2840">
                <a:solidFill>
                  <a:srgbClr val="192954"/>
                </a:solidFill>
                <a:latin typeface="Lato"/>
              </a:rPr>
              <a:t>•Duurzame energieopwekking </a:t>
            </a:r>
          </a:p>
          <a:p>
            <a:pPr>
              <a:lnSpc>
                <a:spcPts val="5055"/>
              </a:lnSpc>
            </a:pPr>
            <a:r>
              <a:rPr lang="en-US" sz="2840">
                <a:solidFill>
                  <a:srgbClr val="192954"/>
                </a:solidFill>
                <a:latin typeface="Lato"/>
              </a:rPr>
              <a:t>•Duurzame technieken </a:t>
            </a:r>
          </a:p>
          <a:p>
            <a:pPr>
              <a:lnSpc>
                <a:spcPts val="5055"/>
              </a:lnSpc>
            </a:pPr>
            <a:r>
              <a:rPr lang="en-US" sz="2840">
                <a:solidFill>
                  <a:srgbClr val="192954"/>
                </a:solidFill>
                <a:latin typeface="Lato"/>
              </a:rPr>
              <a:t>•Centrale koeling </a:t>
            </a:r>
          </a:p>
          <a:p>
            <a:pPr>
              <a:lnSpc>
                <a:spcPts val="5055"/>
              </a:lnSpc>
            </a:pPr>
            <a:r>
              <a:rPr lang="en-US" sz="2840">
                <a:solidFill>
                  <a:srgbClr val="192954"/>
                </a:solidFill>
                <a:latin typeface="Lato"/>
              </a:rPr>
              <a:t>•Warmte terugwinning </a:t>
            </a:r>
          </a:p>
          <a:p>
            <a:pPr>
              <a:lnSpc>
                <a:spcPts val="5055"/>
              </a:lnSpc>
            </a:pPr>
            <a:r>
              <a:rPr lang="en-US" sz="2840">
                <a:solidFill>
                  <a:srgbClr val="192954"/>
                </a:solidFill>
                <a:latin typeface="Lato"/>
              </a:rPr>
              <a:t>•Regeling ventilatie </a:t>
            </a:r>
          </a:p>
          <a:p>
            <a:pPr>
              <a:lnSpc>
                <a:spcPts val="5055"/>
              </a:lnSpc>
            </a:pPr>
            <a:r>
              <a:rPr lang="en-US" sz="2840">
                <a:solidFill>
                  <a:srgbClr val="192954"/>
                </a:solidFill>
                <a:latin typeface="Lato"/>
              </a:rPr>
              <a:t>•Energie-schakelsysteem</a:t>
            </a:r>
          </a:p>
          <a:p>
            <a:pPr>
              <a:lnSpc>
                <a:spcPts val="5055"/>
              </a:lnSpc>
            </a:pPr>
            <a:endParaRPr lang="en-US" sz="2840">
              <a:solidFill>
                <a:srgbClr val="192954"/>
              </a:solidFill>
              <a:latin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nl-NL"/>
          </a:p>
        </p:txBody>
      </p:sp>
      <p:sp>
        <p:nvSpPr>
          <p:cNvPr id="3" name="TextBox 3"/>
          <p:cNvSpPr txBox="1"/>
          <p:nvPr/>
        </p:nvSpPr>
        <p:spPr>
          <a:xfrm>
            <a:off x="8276880" y="3208652"/>
            <a:ext cx="7167812" cy="3176793"/>
          </a:xfrm>
          <a:prstGeom prst="rect">
            <a:avLst/>
          </a:prstGeom>
        </p:spPr>
        <p:txBody>
          <a:bodyPr lIns="0" tIns="0" rIns="0" bIns="0" rtlCol="0" anchor="t">
            <a:spAutoFit/>
          </a:bodyPr>
          <a:lstStyle/>
          <a:p>
            <a:pPr>
              <a:lnSpc>
                <a:spcPts val="5169"/>
              </a:lnSpc>
            </a:pPr>
            <a:r>
              <a:rPr lang="en-US" sz="2840">
                <a:solidFill>
                  <a:srgbClr val="192954"/>
                </a:solidFill>
                <a:latin typeface="Lato"/>
              </a:rPr>
              <a:t>•Milieuverantwoorde schoonmaak</a:t>
            </a:r>
          </a:p>
          <a:p>
            <a:pPr>
              <a:lnSpc>
                <a:spcPts val="5169"/>
              </a:lnSpc>
            </a:pPr>
            <a:r>
              <a:rPr lang="en-US" sz="2840">
                <a:solidFill>
                  <a:srgbClr val="192954"/>
                </a:solidFill>
                <a:latin typeface="Lato"/>
              </a:rPr>
              <a:t>•Microvezeldoekjes </a:t>
            </a:r>
          </a:p>
          <a:p>
            <a:pPr>
              <a:lnSpc>
                <a:spcPts val="5169"/>
              </a:lnSpc>
            </a:pPr>
            <a:r>
              <a:rPr lang="en-US" sz="2840">
                <a:solidFill>
                  <a:srgbClr val="192954"/>
                </a:solidFill>
                <a:latin typeface="Lato"/>
              </a:rPr>
              <a:t>•Gebruik dispensers (Toiletruimtes/hotelkamers)</a:t>
            </a:r>
          </a:p>
          <a:p>
            <a:pPr>
              <a:lnSpc>
                <a:spcPts val="5169"/>
              </a:lnSpc>
            </a:pPr>
            <a:endParaRPr lang="en-US" sz="2840">
              <a:solidFill>
                <a:srgbClr val="192954"/>
              </a:solidFill>
              <a:latin typeface="Lato"/>
            </a:endParaRPr>
          </a:p>
        </p:txBody>
      </p:sp>
      <p:pic>
        <p:nvPicPr>
          <p:cNvPr id="4" name="Picture 4"/>
          <p:cNvPicPr>
            <a:picLocks noChangeAspect="1"/>
          </p:cNvPicPr>
          <p:nvPr/>
        </p:nvPicPr>
        <p:blipFill>
          <a:blip r:embed="rId2"/>
          <a:srcRect/>
          <a:stretch>
            <a:fillRect/>
          </a:stretch>
        </p:blipFill>
        <p:spPr>
          <a:xfrm>
            <a:off x="1674178" y="8616521"/>
            <a:ext cx="1017219" cy="1283557"/>
          </a:xfrm>
          <a:prstGeom prst="rect">
            <a:avLst/>
          </a:prstGeom>
        </p:spPr>
      </p:pic>
      <p:pic>
        <p:nvPicPr>
          <p:cNvPr id="5" name="Picture 5"/>
          <p:cNvPicPr>
            <a:picLocks noChangeAspect="1"/>
          </p:cNvPicPr>
          <p:nvPr/>
        </p:nvPicPr>
        <p:blipFill>
          <a:blip r:embed="rId3"/>
          <a:srcRect/>
          <a:stretch>
            <a:fillRect/>
          </a:stretch>
        </p:blipFill>
        <p:spPr>
          <a:xfrm>
            <a:off x="1684976" y="1996866"/>
            <a:ext cx="4756572" cy="4756572"/>
          </a:xfrm>
          <a:prstGeom prst="rect">
            <a:avLst/>
          </a:prstGeom>
        </p:spPr>
      </p:pic>
      <p:pic>
        <p:nvPicPr>
          <p:cNvPr id="6" name="Picture 6"/>
          <p:cNvPicPr>
            <a:picLocks noChangeAspect="1"/>
          </p:cNvPicPr>
          <p:nvPr/>
        </p:nvPicPr>
        <p:blipFill>
          <a:blip r:embed="rId4"/>
          <a:srcRect/>
          <a:stretch>
            <a:fillRect/>
          </a:stretch>
        </p:blipFill>
        <p:spPr>
          <a:xfrm>
            <a:off x="1774639" y="2086529"/>
            <a:ext cx="4577245" cy="4577245"/>
          </a:xfrm>
          <a:prstGeom prst="rect">
            <a:avLst/>
          </a:prstGeom>
        </p:spPr>
      </p:pic>
      <p:sp>
        <p:nvSpPr>
          <p:cNvPr id="7" name="TextBox 7"/>
          <p:cNvSpPr txBox="1"/>
          <p:nvPr/>
        </p:nvSpPr>
        <p:spPr>
          <a:xfrm>
            <a:off x="8276880" y="588643"/>
            <a:ext cx="9440841" cy="962025"/>
          </a:xfrm>
          <a:prstGeom prst="rect">
            <a:avLst/>
          </a:prstGeom>
        </p:spPr>
        <p:txBody>
          <a:bodyPr lIns="0" tIns="0" rIns="0" bIns="0" rtlCol="0" anchor="t">
            <a:spAutoFit/>
          </a:bodyPr>
          <a:lstStyle/>
          <a:p>
            <a:pPr>
              <a:lnSpc>
                <a:spcPts val="7349"/>
              </a:lnSpc>
            </a:pPr>
            <a:r>
              <a:rPr lang="en-US" sz="6999">
                <a:solidFill>
                  <a:srgbClr val="192954"/>
                </a:solidFill>
                <a:latin typeface="Lato Bold Bold"/>
              </a:rPr>
              <a:t>HYGIËNE</a:t>
            </a:r>
            <a:endParaRPr lang="en-US" sz="6999" dirty="0">
              <a:solidFill>
                <a:srgbClr val="192954"/>
              </a:solidFill>
              <a:latin typeface="Lato Bold Bold"/>
            </a:endParaRPr>
          </a:p>
        </p:txBody>
      </p:sp>
      <p:sp>
        <p:nvSpPr>
          <p:cNvPr id="8" name="TextBox 8"/>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nl-NL"/>
          </a:p>
        </p:txBody>
      </p:sp>
      <p:pic>
        <p:nvPicPr>
          <p:cNvPr id="3" name="Picture 3"/>
          <p:cNvPicPr>
            <a:picLocks noChangeAspect="1"/>
          </p:cNvPicPr>
          <p:nvPr/>
        </p:nvPicPr>
        <p:blipFill>
          <a:blip r:embed="rId2"/>
          <a:srcRect/>
          <a:stretch>
            <a:fillRect/>
          </a:stretch>
        </p:blipFill>
        <p:spPr>
          <a:xfrm>
            <a:off x="1674178" y="8616521"/>
            <a:ext cx="1017219" cy="1283557"/>
          </a:xfrm>
          <a:prstGeom prst="rect">
            <a:avLst/>
          </a:prstGeom>
        </p:spPr>
      </p:pic>
      <p:pic>
        <p:nvPicPr>
          <p:cNvPr id="4" name="Picture 4"/>
          <p:cNvPicPr>
            <a:picLocks noChangeAspect="1"/>
          </p:cNvPicPr>
          <p:nvPr/>
        </p:nvPicPr>
        <p:blipFill>
          <a:blip r:embed="rId3"/>
          <a:srcRect/>
          <a:stretch>
            <a:fillRect/>
          </a:stretch>
        </p:blipFill>
        <p:spPr>
          <a:xfrm>
            <a:off x="1684976" y="1996866"/>
            <a:ext cx="4756572" cy="4756572"/>
          </a:xfrm>
          <a:prstGeom prst="rect">
            <a:avLst/>
          </a:prstGeom>
        </p:spPr>
      </p:pic>
      <p:pic>
        <p:nvPicPr>
          <p:cNvPr id="5" name="Picture 5"/>
          <p:cNvPicPr>
            <a:picLocks noChangeAspect="1"/>
          </p:cNvPicPr>
          <p:nvPr/>
        </p:nvPicPr>
        <p:blipFill>
          <a:blip r:embed="rId4"/>
          <a:srcRect/>
          <a:stretch>
            <a:fillRect/>
          </a:stretch>
        </p:blipFill>
        <p:spPr>
          <a:xfrm>
            <a:off x="1774639" y="2086529"/>
            <a:ext cx="4577245" cy="4577245"/>
          </a:xfrm>
          <a:prstGeom prst="rect">
            <a:avLst/>
          </a:prstGeom>
        </p:spPr>
      </p:pic>
      <p:pic>
        <p:nvPicPr>
          <p:cNvPr id="6" name="Picture 6"/>
          <p:cNvPicPr>
            <a:picLocks noChangeAspect="1"/>
          </p:cNvPicPr>
          <p:nvPr/>
        </p:nvPicPr>
        <p:blipFill>
          <a:blip r:embed="rId5"/>
          <a:srcRect/>
          <a:stretch>
            <a:fillRect/>
          </a:stretch>
        </p:blipFill>
        <p:spPr>
          <a:xfrm>
            <a:off x="1971613" y="2283502"/>
            <a:ext cx="4183299" cy="4183299"/>
          </a:xfrm>
          <a:prstGeom prst="rect">
            <a:avLst/>
          </a:prstGeom>
        </p:spPr>
      </p:pic>
      <p:sp>
        <p:nvSpPr>
          <p:cNvPr id="7" name="TextBox 7"/>
          <p:cNvSpPr txBox="1"/>
          <p:nvPr/>
        </p:nvSpPr>
        <p:spPr>
          <a:xfrm>
            <a:off x="8276880" y="2825617"/>
            <a:ext cx="7167812" cy="4666019"/>
          </a:xfrm>
          <a:prstGeom prst="rect">
            <a:avLst/>
          </a:prstGeom>
        </p:spPr>
        <p:txBody>
          <a:bodyPr lIns="0" tIns="0" rIns="0" bIns="0" rtlCol="0" anchor="t">
            <a:spAutoFit/>
          </a:bodyPr>
          <a:lstStyle/>
          <a:p>
            <a:pPr>
              <a:lnSpc>
                <a:spcPts val="5367"/>
              </a:lnSpc>
            </a:pPr>
            <a:r>
              <a:rPr lang="en-US" sz="2840">
                <a:solidFill>
                  <a:srgbClr val="192954"/>
                </a:solidFill>
                <a:latin typeface="Lato"/>
              </a:rPr>
              <a:t>•Gescheiden afvalinzameling</a:t>
            </a:r>
          </a:p>
          <a:p>
            <a:pPr>
              <a:lnSpc>
                <a:spcPts val="5367"/>
              </a:lnSpc>
            </a:pPr>
            <a:r>
              <a:rPr lang="en-US" sz="2840">
                <a:solidFill>
                  <a:srgbClr val="192954"/>
                </a:solidFill>
                <a:latin typeface="Lato"/>
              </a:rPr>
              <a:t>•Scheiding AGF en/of Swill afval</a:t>
            </a:r>
          </a:p>
          <a:p>
            <a:pPr>
              <a:lnSpc>
                <a:spcPts val="5367"/>
              </a:lnSpc>
            </a:pPr>
            <a:r>
              <a:rPr lang="en-US" sz="2840">
                <a:solidFill>
                  <a:srgbClr val="192954"/>
                </a:solidFill>
                <a:latin typeface="Lato"/>
              </a:rPr>
              <a:t>•Extra afvalfractie à Cartridges/toners</a:t>
            </a:r>
          </a:p>
          <a:p>
            <a:pPr>
              <a:lnSpc>
                <a:spcPts val="5367"/>
              </a:lnSpc>
            </a:pPr>
            <a:r>
              <a:rPr lang="en-US" sz="2840">
                <a:solidFill>
                  <a:srgbClr val="192954"/>
                </a:solidFill>
                <a:latin typeface="Lato"/>
              </a:rPr>
              <a:t>•Extra afvalfractie à Plastic/kurken</a:t>
            </a:r>
          </a:p>
          <a:p>
            <a:pPr>
              <a:lnSpc>
                <a:spcPts val="5367"/>
              </a:lnSpc>
            </a:pPr>
            <a:r>
              <a:rPr lang="en-US" sz="2840">
                <a:solidFill>
                  <a:srgbClr val="192954"/>
                </a:solidFill>
                <a:latin typeface="Lato"/>
              </a:rPr>
              <a:t>•Gescheiden afval publieksruimten</a:t>
            </a:r>
          </a:p>
          <a:p>
            <a:pPr>
              <a:lnSpc>
                <a:spcPts val="5367"/>
              </a:lnSpc>
            </a:pPr>
            <a:endParaRPr lang="en-US" sz="2840">
              <a:solidFill>
                <a:srgbClr val="192954"/>
              </a:solidFill>
              <a:latin typeface="Lato"/>
            </a:endParaRPr>
          </a:p>
          <a:p>
            <a:pPr>
              <a:lnSpc>
                <a:spcPts val="5367"/>
              </a:lnSpc>
            </a:pPr>
            <a:endParaRPr lang="en-US" sz="2840">
              <a:solidFill>
                <a:srgbClr val="192954"/>
              </a:solidFill>
              <a:latin typeface="Lato"/>
            </a:endParaRPr>
          </a:p>
        </p:txBody>
      </p:sp>
      <p:sp>
        <p:nvSpPr>
          <p:cNvPr id="8" name="TextBox 8"/>
          <p:cNvSpPr txBox="1"/>
          <p:nvPr/>
        </p:nvSpPr>
        <p:spPr>
          <a:xfrm>
            <a:off x="8276880" y="588643"/>
            <a:ext cx="9440841" cy="962025"/>
          </a:xfrm>
          <a:prstGeom prst="rect">
            <a:avLst/>
          </a:prstGeom>
        </p:spPr>
        <p:txBody>
          <a:bodyPr lIns="0" tIns="0" rIns="0" bIns="0" rtlCol="0" anchor="t">
            <a:spAutoFit/>
          </a:bodyPr>
          <a:lstStyle/>
          <a:p>
            <a:pPr>
              <a:lnSpc>
                <a:spcPts val="7349"/>
              </a:lnSpc>
            </a:pPr>
            <a:r>
              <a:rPr lang="en-US" sz="6999">
                <a:solidFill>
                  <a:srgbClr val="192954"/>
                </a:solidFill>
                <a:latin typeface="Lato Bold Bold"/>
              </a:rPr>
              <a:t>RECYCLING</a:t>
            </a:r>
          </a:p>
        </p:txBody>
      </p:sp>
      <p:sp>
        <p:nvSpPr>
          <p:cNvPr id="9" name="TextBox 9"/>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TextBox 2"/>
          <p:cNvSpPr txBox="1"/>
          <p:nvPr/>
        </p:nvSpPr>
        <p:spPr>
          <a:xfrm>
            <a:off x="8120467" y="4456127"/>
            <a:ext cx="5341651" cy="382270"/>
          </a:xfrm>
          <a:prstGeom prst="rect">
            <a:avLst/>
          </a:prstGeom>
        </p:spPr>
        <p:txBody>
          <a:bodyPr lIns="0" tIns="0" rIns="0" bIns="0" rtlCol="0" anchor="t">
            <a:spAutoFit/>
          </a:bodyPr>
          <a:lstStyle/>
          <a:p>
            <a:pPr marL="0" lvl="0" indent="0" algn="l">
              <a:lnSpc>
                <a:spcPts val="3079"/>
              </a:lnSpc>
              <a:spcBef>
                <a:spcPct val="0"/>
              </a:spcBef>
            </a:pPr>
            <a:r>
              <a:rPr lang="en-US" sz="2199" spc="43">
                <a:solidFill>
                  <a:srgbClr val="192954"/>
                </a:solidFill>
                <a:latin typeface="Lato"/>
              </a:rPr>
              <a:t>Green Key</a:t>
            </a:r>
          </a:p>
        </p:txBody>
      </p:sp>
      <p:sp>
        <p:nvSpPr>
          <p:cNvPr id="3" name="AutoShape 3"/>
          <p:cNvSpPr/>
          <p:nvPr/>
        </p:nvSpPr>
        <p:spPr>
          <a:xfrm>
            <a:off x="5955511" y="4198650"/>
            <a:ext cx="6927089" cy="0"/>
          </a:xfrm>
          <a:prstGeom prst="line">
            <a:avLst/>
          </a:prstGeom>
          <a:ln w="9525" cap="rnd">
            <a:solidFill>
              <a:srgbClr val="000000"/>
            </a:solidFill>
            <a:prstDash val="solid"/>
            <a:headEnd type="none" w="sm" len="sm"/>
            <a:tailEnd type="none" w="sm" len="sm"/>
          </a:ln>
        </p:spPr>
        <p:txBody>
          <a:bodyPr/>
          <a:lstStyle/>
          <a:p>
            <a:endParaRPr lang="nl-NL"/>
          </a:p>
        </p:txBody>
      </p:sp>
      <p:sp>
        <p:nvSpPr>
          <p:cNvPr id="4" name="AutoShape 4"/>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nl-NL"/>
          </a:p>
        </p:txBody>
      </p:sp>
      <p:sp>
        <p:nvSpPr>
          <p:cNvPr id="5" name="AutoShape 5"/>
          <p:cNvSpPr/>
          <p:nvPr/>
        </p:nvSpPr>
        <p:spPr>
          <a:xfrm>
            <a:off x="5955511" y="5133975"/>
            <a:ext cx="6927089" cy="0"/>
          </a:xfrm>
          <a:prstGeom prst="line">
            <a:avLst/>
          </a:prstGeom>
          <a:ln w="9525" cap="rnd">
            <a:solidFill>
              <a:srgbClr val="000000"/>
            </a:solidFill>
            <a:prstDash val="solid"/>
            <a:headEnd type="none" w="sm" len="sm"/>
            <a:tailEnd type="none" w="sm" len="sm"/>
          </a:ln>
        </p:spPr>
        <p:txBody>
          <a:bodyPr/>
          <a:lstStyle/>
          <a:p>
            <a:endParaRPr lang="nl-NL"/>
          </a:p>
        </p:txBody>
      </p:sp>
      <p:sp>
        <p:nvSpPr>
          <p:cNvPr id="6" name="AutoShape 6"/>
          <p:cNvSpPr/>
          <p:nvPr/>
        </p:nvSpPr>
        <p:spPr>
          <a:xfrm>
            <a:off x="5955511" y="6015771"/>
            <a:ext cx="6927089" cy="0"/>
          </a:xfrm>
          <a:prstGeom prst="line">
            <a:avLst/>
          </a:prstGeom>
          <a:ln w="9525" cap="rnd">
            <a:solidFill>
              <a:srgbClr val="000000"/>
            </a:solidFill>
            <a:prstDash val="solid"/>
            <a:headEnd type="none" w="sm" len="sm"/>
            <a:tailEnd type="none" w="sm" len="sm"/>
          </a:ln>
        </p:spPr>
        <p:txBody>
          <a:bodyPr/>
          <a:lstStyle/>
          <a:p>
            <a:endParaRPr lang="nl-NL"/>
          </a:p>
        </p:txBody>
      </p:sp>
      <p:sp>
        <p:nvSpPr>
          <p:cNvPr id="7" name="AutoShape 7"/>
          <p:cNvSpPr/>
          <p:nvPr/>
        </p:nvSpPr>
        <p:spPr>
          <a:xfrm>
            <a:off x="5955511" y="7065308"/>
            <a:ext cx="6927089" cy="0"/>
          </a:xfrm>
          <a:prstGeom prst="line">
            <a:avLst/>
          </a:prstGeom>
          <a:ln w="9525" cap="rnd">
            <a:solidFill>
              <a:srgbClr val="000000"/>
            </a:solidFill>
            <a:prstDash val="solid"/>
            <a:headEnd type="none" w="sm" len="sm"/>
            <a:tailEnd type="none" w="sm" len="sm"/>
          </a:ln>
        </p:spPr>
        <p:txBody>
          <a:bodyPr/>
          <a:lstStyle/>
          <a:p>
            <a:endParaRPr lang="nl-NL"/>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076462" y="-247622"/>
            <a:ext cx="5229004" cy="5229004"/>
          </a:xfrm>
          <a:prstGeom prst="rect">
            <a:avLst/>
          </a:prstGeom>
        </p:spPr>
      </p:pic>
      <p:pic>
        <p:nvPicPr>
          <p:cNvPr id="9" name="Picture 9"/>
          <p:cNvPicPr>
            <a:picLocks noChangeAspect="1"/>
          </p:cNvPicPr>
          <p:nvPr/>
        </p:nvPicPr>
        <p:blipFill>
          <a:blip r:embed="rId4"/>
          <a:srcRect/>
          <a:stretch>
            <a:fillRect/>
          </a:stretch>
        </p:blipFill>
        <p:spPr>
          <a:xfrm>
            <a:off x="230878" y="202828"/>
            <a:ext cx="1017219" cy="1283557"/>
          </a:xfrm>
          <a:prstGeom prst="rect">
            <a:avLst/>
          </a:prstGeom>
        </p:spPr>
      </p:pic>
      <p:sp>
        <p:nvSpPr>
          <p:cNvPr id="10" name="TextBox 10"/>
          <p:cNvSpPr txBox="1"/>
          <p:nvPr/>
        </p:nvSpPr>
        <p:spPr>
          <a:xfrm>
            <a:off x="1520812" y="1711769"/>
            <a:ext cx="7108976" cy="1035050"/>
          </a:xfrm>
          <a:prstGeom prst="rect">
            <a:avLst/>
          </a:prstGeom>
        </p:spPr>
        <p:txBody>
          <a:bodyPr lIns="0" tIns="0" rIns="0" bIns="0" rtlCol="0" anchor="t">
            <a:spAutoFit/>
          </a:bodyPr>
          <a:lstStyle/>
          <a:p>
            <a:pPr>
              <a:lnSpc>
                <a:spcPts val="8049"/>
              </a:lnSpc>
            </a:pPr>
            <a:r>
              <a:rPr lang="en-US" sz="6999">
                <a:solidFill>
                  <a:srgbClr val="192954"/>
                </a:solidFill>
                <a:latin typeface="Lato Bold Bold"/>
              </a:rPr>
              <a:t>INHOUD</a:t>
            </a:r>
          </a:p>
        </p:txBody>
      </p:sp>
      <p:sp>
        <p:nvSpPr>
          <p:cNvPr id="11" name="TextBox 11"/>
          <p:cNvSpPr txBox="1"/>
          <p:nvPr/>
        </p:nvSpPr>
        <p:spPr>
          <a:xfrm>
            <a:off x="5955511" y="3557299"/>
            <a:ext cx="1684388" cy="422275"/>
          </a:xfrm>
          <a:prstGeom prst="rect">
            <a:avLst/>
          </a:prstGeom>
        </p:spPr>
        <p:txBody>
          <a:bodyPr lIns="0" tIns="0" rIns="0" bIns="0" rtlCol="0" anchor="t">
            <a:spAutoFit/>
          </a:bodyPr>
          <a:lstStyle/>
          <a:p>
            <a:pPr marL="0" lvl="0" indent="0" algn="l">
              <a:lnSpc>
                <a:spcPts val="3499"/>
              </a:lnSpc>
              <a:spcBef>
                <a:spcPct val="0"/>
              </a:spcBef>
            </a:pPr>
            <a:r>
              <a:rPr lang="en-US" sz="2499" spc="149">
                <a:solidFill>
                  <a:srgbClr val="192954"/>
                </a:solidFill>
                <a:latin typeface="Lato Bold Bold"/>
              </a:rPr>
              <a:t>DEEL 2</a:t>
            </a:r>
          </a:p>
        </p:txBody>
      </p:sp>
      <p:sp>
        <p:nvSpPr>
          <p:cNvPr id="12" name="TextBox 12"/>
          <p:cNvSpPr txBox="1"/>
          <p:nvPr/>
        </p:nvSpPr>
        <p:spPr>
          <a:xfrm>
            <a:off x="5955511" y="4435475"/>
            <a:ext cx="1684388" cy="422275"/>
          </a:xfrm>
          <a:prstGeom prst="rect">
            <a:avLst/>
          </a:prstGeom>
        </p:spPr>
        <p:txBody>
          <a:bodyPr lIns="0" tIns="0" rIns="0" bIns="0" rtlCol="0" anchor="t">
            <a:spAutoFit/>
          </a:bodyPr>
          <a:lstStyle/>
          <a:p>
            <a:pPr marL="0" lvl="0" indent="0" algn="l">
              <a:lnSpc>
                <a:spcPts val="3499"/>
              </a:lnSpc>
              <a:spcBef>
                <a:spcPct val="0"/>
              </a:spcBef>
            </a:pPr>
            <a:r>
              <a:rPr lang="en-US" sz="2499" spc="149">
                <a:solidFill>
                  <a:srgbClr val="192954"/>
                </a:solidFill>
                <a:latin typeface="Lato Bold Bold"/>
              </a:rPr>
              <a:t>DEEL 3</a:t>
            </a:r>
          </a:p>
        </p:txBody>
      </p:sp>
      <p:sp>
        <p:nvSpPr>
          <p:cNvPr id="13" name="TextBox 13"/>
          <p:cNvSpPr txBox="1"/>
          <p:nvPr/>
        </p:nvSpPr>
        <p:spPr>
          <a:xfrm>
            <a:off x="5955511" y="5370154"/>
            <a:ext cx="1684388" cy="422275"/>
          </a:xfrm>
          <a:prstGeom prst="rect">
            <a:avLst/>
          </a:prstGeom>
        </p:spPr>
        <p:txBody>
          <a:bodyPr lIns="0" tIns="0" rIns="0" bIns="0" rtlCol="0" anchor="t">
            <a:spAutoFit/>
          </a:bodyPr>
          <a:lstStyle/>
          <a:p>
            <a:pPr marL="0" lvl="0" indent="0" algn="l">
              <a:lnSpc>
                <a:spcPts val="3499"/>
              </a:lnSpc>
              <a:spcBef>
                <a:spcPct val="0"/>
              </a:spcBef>
            </a:pPr>
            <a:r>
              <a:rPr lang="en-US" sz="2499" spc="149">
                <a:solidFill>
                  <a:srgbClr val="192954"/>
                </a:solidFill>
                <a:latin typeface="Lato Bold Bold"/>
              </a:rPr>
              <a:t>DEEL 4</a:t>
            </a:r>
          </a:p>
        </p:txBody>
      </p:sp>
      <p:sp>
        <p:nvSpPr>
          <p:cNvPr id="14" name="TextBox 14"/>
          <p:cNvSpPr txBox="1"/>
          <p:nvPr/>
        </p:nvSpPr>
        <p:spPr>
          <a:xfrm>
            <a:off x="8120467" y="5410159"/>
            <a:ext cx="5341651" cy="382270"/>
          </a:xfrm>
          <a:prstGeom prst="rect">
            <a:avLst/>
          </a:prstGeom>
        </p:spPr>
        <p:txBody>
          <a:bodyPr lIns="0" tIns="0" rIns="0" bIns="0" rtlCol="0" anchor="t">
            <a:spAutoFit/>
          </a:bodyPr>
          <a:lstStyle/>
          <a:p>
            <a:pPr marL="0" lvl="0" indent="0" algn="l">
              <a:lnSpc>
                <a:spcPts val="3079"/>
              </a:lnSpc>
              <a:spcBef>
                <a:spcPct val="0"/>
              </a:spcBef>
            </a:pPr>
            <a:r>
              <a:rPr lang="en-US" sz="2199" spc="43">
                <a:solidFill>
                  <a:srgbClr val="192954"/>
                </a:solidFill>
                <a:latin typeface="Lato"/>
              </a:rPr>
              <a:t>Normen</a:t>
            </a:r>
          </a:p>
        </p:txBody>
      </p:sp>
      <p:sp>
        <p:nvSpPr>
          <p:cNvPr id="15" name="TextBox 15"/>
          <p:cNvSpPr txBox="1"/>
          <p:nvPr/>
        </p:nvSpPr>
        <p:spPr>
          <a:xfrm>
            <a:off x="5955511" y="6355864"/>
            <a:ext cx="1684388" cy="422275"/>
          </a:xfrm>
          <a:prstGeom prst="rect">
            <a:avLst/>
          </a:prstGeom>
        </p:spPr>
        <p:txBody>
          <a:bodyPr lIns="0" tIns="0" rIns="0" bIns="0" rtlCol="0" anchor="t">
            <a:spAutoFit/>
          </a:bodyPr>
          <a:lstStyle/>
          <a:p>
            <a:pPr marL="0" lvl="0" indent="0" algn="l">
              <a:lnSpc>
                <a:spcPts val="3499"/>
              </a:lnSpc>
              <a:spcBef>
                <a:spcPct val="0"/>
              </a:spcBef>
            </a:pPr>
            <a:r>
              <a:rPr lang="en-US" sz="2499" spc="149">
                <a:solidFill>
                  <a:srgbClr val="192954"/>
                </a:solidFill>
                <a:latin typeface="Lato Bold Bold"/>
              </a:rPr>
              <a:t>DEEL 5</a:t>
            </a:r>
          </a:p>
        </p:txBody>
      </p:sp>
      <p:sp>
        <p:nvSpPr>
          <p:cNvPr id="16" name="TextBox 16"/>
          <p:cNvSpPr txBox="1"/>
          <p:nvPr/>
        </p:nvSpPr>
        <p:spPr>
          <a:xfrm>
            <a:off x="8120467" y="6355864"/>
            <a:ext cx="5341651" cy="382270"/>
          </a:xfrm>
          <a:prstGeom prst="rect">
            <a:avLst/>
          </a:prstGeom>
        </p:spPr>
        <p:txBody>
          <a:bodyPr lIns="0" tIns="0" rIns="0" bIns="0" rtlCol="0" anchor="t">
            <a:spAutoFit/>
          </a:bodyPr>
          <a:lstStyle/>
          <a:p>
            <a:pPr marL="0" lvl="0" indent="0" algn="l">
              <a:lnSpc>
                <a:spcPts val="3079"/>
              </a:lnSpc>
              <a:spcBef>
                <a:spcPct val="0"/>
              </a:spcBef>
            </a:pPr>
            <a:r>
              <a:rPr lang="en-US" sz="2199" spc="43">
                <a:solidFill>
                  <a:srgbClr val="192954"/>
                </a:solidFill>
                <a:latin typeface="Lato"/>
              </a:rPr>
              <a:t>Stappen van de keuring</a:t>
            </a:r>
          </a:p>
        </p:txBody>
      </p:sp>
      <p:sp>
        <p:nvSpPr>
          <p:cNvPr id="17" name="TextBox 17"/>
          <p:cNvSpPr txBox="1"/>
          <p:nvPr/>
        </p:nvSpPr>
        <p:spPr>
          <a:xfrm>
            <a:off x="5955511" y="7465005"/>
            <a:ext cx="1684388" cy="422275"/>
          </a:xfrm>
          <a:prstGeom prst="rect">
            <a:avLst/>
          </a:prstGeom>
        </p:spPr>
        <p:txBody>
          <a:bodyPr lIns="0" tIns="0" rIns="0" bIns="0" rtlCol="0" anchor="t">
            <a:spAutoFit/>
          </a:bodyPr>
          <a:lstStyle/>
          <a:p>
            <a:pPr marL="0" lvl="0" indent="0" algn="l">
              <a:lnSpc>
                <a:spcPts val="3499"/>
              </a:lnSpc>
              <a:spcBef>
                <a:spcPct val="0"/>
              </a:spcBef>
            </a:pPr>
            <a:r>
              <a:rPr lang="en-US" sz="2499" spc="149">
                <a:solidFill>
                  <a:srgbClr val="192954"/>
                </a:solidFill>
                <a:latin typeface="Lato Bold Bold"/>
              </a:rPr>
              <a:t>DEEL 6</a:t>
            </a:r>
          </a:p>
        </p:txBody>
      </p:sp>
      <p:sp>
        <p:nvSpPr>
          <p:cNvPr id="18" name="TextBox 18"/>
          <p:cNvSpPr txBox="1"/>
          <p:nvPr/>
        </p:nvSpPr>
        <p:spPr>
          <a:xfrm>
            <a:off x="8120467" y="7465005"/>
            <a:ext cx="5341651" cy="382270"/>
          </a:xfrm>
          <a:prstGeom prst="rect">
            <a:avLst/>
          </a:prstGeom>
        </p:spPr>
        <p:txBody>
          <a:bodyPr lIns="0" tIns="0" rIns="0" bIns="0" rtlCol="0" anchor="t">
            <a:spAutoFit/>
          </a:bodyPr>
          <a:lstStyle/>
          <a:p>
            <a:pPr marL="0" lvl="0" indent="0" algn="l">
              <a:lnSpc>
                <a:spcPts val="3079"/>
              </a:lnSpc>
              <a:spcBef>
                <a:spcPct val="0"/>
              </a:spcBef>
            </a:pPr>
            <a:r>
              <a:rPr lang="en-US" sz="2199" spc="43">
                <a:solidFill>
                  <a:srgbClr val="192954"/>
                </a:solidFill>
                <a:latin typeface="Lato"/>
              </a:rPr>
              <a:t>Certificering</a:t>
            </a:r>
          </a:p>
        </p:txBody>
      </p:sp>
      <p:sp>
        <p:nvSpPr>
          <p:cNvPr id="19" name="TextBox 19"/>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02</a:t>
            </a:r>
          </a:p>
        </p:txBody>
      </p:sp>
      <p:pic>
        <p:nvPicPr>
          <p:cNvPr id="20"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0" y="7065308"/>
            <a:ext cx="3221692" cy="3221692"/>
          </a:xfrm>
          <a:prstGeom prst="rect">
            <a:avLst/>
          </a:prstGeom>
        </p:spPr>
      </p:pic>
      <p:pic>
        <p:nvPicPr>
          <p:cNvPr id="21" name="Picture 2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15929745" y="7928745"/>
            <a:ext cx="2358255" cy="2358255"/>
          </a:xfrm>
          <a:prstGeom prst="rect">
            <a:avLst/>
          </a:prstGeom>
        </p:spPr>
      </p:pic>
      <p:sp>
        <p:nvSpPr>
          <p:cNvPr id="22" name="TextBox 22"/>
          <p:cNvSpPr txBox="1"/>
          <p:nvPr/>
        </p:nvSpPr>
        <p:spPr>
          <a:xfrm>
            <a:off x="8120467" y="3568729"/>
            <a:ext cx="5341651" cy="382270"/>
          </a:xfrm>
          <a:prstGeom prst="rect">
            <a:avLst/>
          </a:prstGeom>
        </p:spPr>
        <p:txBody>
          <a:bodyPr lIns="0" tIns="0" rIns="0" bIns="0" rtlCol="0" anchor="t">
            <a:spAutoFit/>
          </a:bodyPr>
          <a:lstStyle/>
          <a:p>
            <a:pPr marL="0" lvl="0" indent="0" algn="l">
              <a:lnSpc>
                <a:spcPts val="3079"/>
              </a:lnSpc>
              <a:spcBef>
                <a:spcPct val="0"/>
              </a:spcBef>
            </a:pPr>
            <a:r>
              <a:rPr lang="en-US" sz="2199" spc="43" dirty="0">
                <a:solidFill>
                  <a:srgbClr val="192954"/>
                </a:solidFill>
                <a:latin typeface="Lato"/>
              </a:rPr>
              <a:t>Stichting KMVK</a:t>
            </a:r>
          </a:p>
        </p:txBody>
      </p:sp>
      <p:sp>
        <p:nvSpPr>
          <p:cNvPr id="23" name="TextBox 23"/>
          <p:cNvSpPr txBox="1"/>
          <p:nvPr/>
        </p:nvSpPr>
        <p:spPr>
          <a:xfrm>
            <a:off x="5955511" y="2595972"/>
            <a:ext cx="1684388" cy="422275"/>
          </a:xfrm>
          <a:prstGeom prst="rect">
            <a:avLst/>
          </a:prstGeom>
        </p:spPr>
        <p:txBody>
          <a:bodyPr lIns="0" tIns="0" rIns="0" bIns="0" rtlCol="0" anchor="t">
            <a:spAutoFit/>
          </a:bodyPr>
          <a:lstStyle/>
          <a:p>
            <a:pPr marL="0" lvl="0" indent="0" algn="l">
              <a:lnSpc>
                <a:spcPts val="3499"/>
              </a:lnSpc>
              <a:spcBef>
                <a:spcPct val="0"/>
              </a:spcBef>
            </a:pPr>
            <a:r>
              <a:rPr lang="en-US" sz="2499" spc="149">
                <a:solidFill>
                  <a:srgbClr val="192954"/>
                </a:solidFill>
                <a:latin typeface="Lato Bold Bold"/>
              </a:rPr>
              <a:t>DEEL 1</a:t>
            </a:r>
          </a:p>
        </p:txBody>
      </p:sp>
      <p:sp>
        <p:nvSpPr>
          <p:cNvPr id="24" name="AutoShape 24"/>
          <p:cNvSpPr/>
          <p:nvPr/>
        </p:nvSpPr>
        <p:spPr>
          <a:xfrm>
            <a:off x="5955511" y="3277743"/>
            <a:ext cx="6927089" cy="0"/>
          </a:xfrm>
          <a:prstGeom prst="line">
            <a:avLst/>
          </a:prstGeom>
          <a:ln w="9525" cap="rnd">
            <a:solidFill>
              <a:srgbClr val="000000"/>
            </a:solidFill>
            <a:prstDash val="solid"/>
            <a:headEnd type="none" w="sm" len="sm"/>
            <a:tailEnd type="none" w="sm" len="sm"/>
          </a:ln>
        </p:spPr>
        <p:txBody>
          <a:bodyPr/>
          <a:lstStyle/>
          <a:p>
            <a:endParaRPr lang="nl-NL"/>
          </a:p>
        </p:txBody>
      </p:sp>
      <p:sp>
        <p:nvSpPr>
          <p:cNvPr id="25" name="TextBox 25"/>
          <p:cNvSpPr txBox="1"/>
          <p:nvPr/>
        </p:nvSpPr>
        <p:spPr>
          <a:xfrm>
            <a:off x="8120467" y="2635977"/>
            <a:ext cx="5341651" cy="382270"/>
          </a:xfrm>
          <a:prstGeom prst="rect">
            <a:avLst/>
          </a:prstGeom>
        </p:spPr>
        <p:txBody>
          <a:bodyPr lIns="0" tIns="0" rIns="0" bIns="0" rtlCol="0" anchor="t">
            <a:spAutoFit/>
          </a:bodyPr>
          <a:lstStyle/>
          <a:p>
            <a:pPr marL="0" lvl="0" indent="0" algn="l">
              <a:lnSpc>
                <a:spcPts val="3079"/>
              </a:lnSpc>
              <a:spcBef>
                <a:spcPct val="0"/>
              </a:spcBef>
            </a:pPr>
            <a:r>
              <a:rPr lang="en-US" sz="2199" spc="43">
                <a:solidFill>
                  <a:srgbClr val="192954"/>
                </a:solidFill>
                <a:latin typeface="Lato"/>
              </a:rPr>
              <a:t>Waarom verduurzamen?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nl-NL"/>
          </a:p>
        </p:txBody>
      </p:sp>
      <p:pic>
        <p:nvPicPr>
          <p:cNvPr id="3" name="Picture 3"/>
          <p:cNvPicPr>
            <a:picLocks noChangeAspect="1"/>
          </p:cNvPicPr>
          <p:nvPr/>
        </p:nvPicPr>
        <p:blipFill>
          <a:blip r:embed="rId2"/>
          <a:srcRect/>
          <a:stretch>
            <a:fillRect/>
          </a:stretch>
        </p:blipFill>
        <p:spPr>
          <a:xfrm>
            <a:off x="1674178" y="8616521"/>
            <a:ext cx="1017219" cy="1283557"/>
          </a:xfrm>
          <a:prstGeom prst="rect">
            <a:avLst/>
          </a:prstGeom>
        </p:spPr>
      </p:pic>
      <p:pic>
        <p:nvPicPr>
          <p:cNvPr id="4" name="Picture 4"/>
          <p:cNvPicPr>
            <a:picLocks noChangeAspect="1"/>
          </p:cNvPicPr>
          <p:nvPr/>
        </p:nvPicPr>
        <p:blipFill>
          <a:blip r:embed="rId3"/>
          <a:srcRect/>
          <a:stretch>
            <a:fillRect/>
          </a:stretch>
        </p:blipFill>
        <p:spPr>
          <a:xfrm>
            <a:off x="1684976" y="1996866"/>
            <a:ext cx="4756572" cy="4756572"/>
          </a:xfrm>
          <a:prstGeom prst="rect">
            <a:avLst/>
          </a:prstGeom>
        </p:spPr>
      </p:pic>
      <p:pic>
        <p:nvPicPr>
          <p:cNvPr id="5" name="Picture 5"/>
          <p:cNvPicPr>
            <a:picLocks noChangeAspect="1"/>
          </p:cNvPicPr>
          <p:nvPr/>
        </p:nvPicPr>
        <p:blipFill>
          <a:blip r:embed="rId4"/>
          <a:srcRect/>
          <a:stretch>
            <a:fillRect/>
          </a:stretch>
        </p:blipFill>
        <p:spPr>
          <a:xfrm>
            <a:off x="1774639" y="2086529"/>
            <a:ext cx="4577245" cy="4577245"/>
          </a:xfrm>
          <a:prstGeom prst="rect">
            <a:avLst/>
          </a:prstGeom>
        </p:spPr>
      </p:pic>
      <p:pic>
        <p:nvPicPr>
          <p:cNvPr id="6" name="Picture 6"/>
          <p:cNvPicPr>
            <a:picLocks noChangeAspect="1"/>
          </p:cNvPicPr>
          <p:nvPr/>
        </p:nvPicPr>
        <p:blipFill>
          <a:blip r:embed="rId5"/>
          <a:srcRect/>
          <a:stretch>
            <a:fillRect/>
          </a:stretch>
        </p:blipFill>
        <p:spPr>
          <a:xfrm>
            <a:off x="1971613" y="2283502"/>
            <a:ext cx="4183299" cy="4183299"/>
          </a:xfrm>
          <a:prstGeom prst="rect">
            <a:avLst/>
          </a:prstGeom>
        </p:spPr>
      </p:pic>
      <p:sp>
        <p:nvSpPr>
          <p:cNvPr id="7" name="TextBox 7"/>
          <p:cNvSpPr txBox="1"/>
          <p:nvPr/>
        </p:nvSpPr>
        <p:spPr>
          <a:xfrm>
            <a:off x="7767304" y="2720003"/>
            <a:ext cx="7167812" cy="2637194"/>
          </a:xfrm>
          <a:prstGeom prst="rect">
            <a:avLst/>
          </a:prstGeom>
        </p:spPr>
        <p:txBody>
          <a:bodyPr lIns="0" tIns="0" rIns="0" bIns="0" rtlCol="0" anchor="t">
            <a:spAutoFit/>
          </a:bodyPr>
          <a:lstStyle/>
          <a:p>
            <a:pPr>
              <a:lnSpc>
                <a:spcPts val="5367"/>
              </a:lnSpc>
            </a:pPr>
            <a:r>
              <a:rPr lang="en-US" sz="2840">
                <a:solidFill>
                  <a:srgbClr val="192954"/>
                </a:solidFill>
                <a:latin typeface="Lato"/>
              </a:rPr>
              <a:t>•Grootverpakkingen / retoursysteem</a:t>
            </a:r>
          </a:p>
          <a:p>
            <a:pPr>
              <a:lnSpc>
                <a:spcPts val="5367"/>
              </a:lnSpc>
            </a:pPr>
            <a:r>
              <a:rPr lang="en-US" sz="2840">
                <a:solidFill>
                  <a:srgbClr val="192954"/>
                </a:solidFill>
                <a:latin typeface="Lato"/>
              </a:rPr>
              <a:t>•Minder milieubelastend papier </a:t>
            </a:r>
          </a:p>
          <a:p>
            <a:pPr>
              <a:lnSpc>
                <a:spcPts val="5367"/>
              </a:lnSpc>
            </a:pPr>
            <a:r>
              <a:rPr lang="en-US" sz="2840">
                <a:solidFill>
                  <a:srgbClr val="192954"/>
                </a:solidFill>
                <a:latin typeface="Lato"/>
              </a:rPr>
              <a:t>•Minder papier</a:t>
            </a:r>
          </a:p>
          <a:p>
            <a:pPr>
              <a:lnSpc>
                <a:spcPts val="5367"/>
              </a:lnSpc>
            </a:pPr>
            <a:endParaRPr lang="en-US" sz="2840">
              <a:solidFill>
                <a:srgbClr val="192954"/>
              </a:solidFill>
              <a:latin typeface="Lato"/>
            </a:endParaRPr>
          </a:p>
        </p:txBody>
      </p:sp>
      <p:grpSp>
        <p:nvGrpSpPr>
          <p:cNvPr id="8" name="Group 8"/>
          <p:cNvGrpSpPr/>
          <p:nvPr/>
        </p:nvGrpSpPr>
        <p:grpSpPr>
          <a:xfrm>
            <a:off x="2046466" y="2358355"/>
            <a:ext cx="4033593" cy="4033593"/>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28734"/>
            </a:solidFill>
          </p:spPr>
          <p:txBody>
            <a:bodyPr/>
            <a:lstStyle/>
            <a:p>
              <a:endParaRPr lang="nl-NL"/>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00174" y="2890754"/>
            <a:ext cx="2526175" cy="2968796"/>
          </a:xfrm>
          <a:prstGeom prst="rect">
            <a:avLst/>
          </a:prstGeom>
        </p:spPr>
      </p:pic>
      <p:sp>
        <p:nvSpPr>
          <p:cNvPr id="12" name="TextBox 12"/>
          <p:cNvSpPr txBox="1"/>
          <p:nvPr/>
        </p:nvSpPr>
        <p:spPr>
          <a:xfrm>
            <a:off x="7767304" y="595313"/>
            <a:ext cx="9711553" cy="962025"/>
          </a:xfrm>
          <a:prstGeom prst="rect">
            <a:avLst/>
          </a:prstGeom>
        </p:spPr>
        <p:txBody>
          <a:bodyPr lIns="0" tIns="0" rIns="0" bIns="0" rtlCol="0" anchor="t">
            <a:spAutoFit/>
          </a:bodyPr>
          <a:lstStyle/>
          <a:p>
            <a:pPr>
              <a:lnSpc>
                <a:spcPts val="7349"/>
              </a:lnSpc>
            </a:pPr>
            <a:r>
              <a:rPr lang="en-US" sz="6999">
                <a:solidFill>
                  <a:srgbClr val="192954"/>
                </a:solidFill>
                <a:latin typeface="Lato Bold Bold"/>
              </a:rPr>
              <a:t>DUURZAAM INKOPEN</a:t>
            </a:r>
          </a:p>
        </p:txBody>
      </p:sp>
      <p:sp>
        <p:nvSpPr>
          <p:cNvPr id="13" name="TextBox 13"/>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20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nl-NL"/>
          </a:p>
        </p:txBody>
      </p:sp>
      <p:pic>
        <p:nvPicPr>
          <p:cNvPr id="3" name="Picture 3"/>
          <p:cNvPicPr>
            <a:picLocks noChangeAspect="1"/>
          </p:cNvPicPr>
          <p:nvPr/>
        </p:nvPicPr>
        <p:blipFill>
          <a:blip r:embed="rId2"/>
          <a:srcRect/>
          <a:stretch>
            <a:fillRect/>
          </a:stretch>
        </p:blipFill>
        <p:spPr>
          <a:xfrm>
            <a:off x="1674178" y="8616521"/>
            <a:ext cx="1017219" cy="1283557"/>
          </a:xfrm>
          <a:prstGeom prst="rect">
            <a:avLst/>
          </a:prstGeom>
        </p:spPr>
      </p:pic>
      <p:pic>
        <p:nvPicPr>
          <p:cNvPr id="4" name="Picture 4"/>
          <p:cNvPicPr>
            <a:picLocks noChangeAspect="1"/>
          </p:cNvPicPr>
          <p:nvPr/>
        </p:nvPicPr>
        <p:blipFill>
          <a:blip r:embed="rId3"/>
          <a:srcRect/>
          <a:stretch>
            <a:fillRect/>
          </a:stretch>
        </p:blipFill>
        <p:spPr>
          <a:xfrm>
            <a:off x="1684976" y="1996866"/>
            <a:ext cx="4756572" cy="4756572"/>
          </a:xfrm>
          <a:prstGeom prst="rect">
            <a:avLst/>
          </a:prstGeom>
        </p:spPr>
      </p:pic>
      <p:pic>
        <p:nvPicPr>
          <p:cNvPr id="5" name="Picture 5"/>
          <p:cNvPicPr>
            <a:picLocks noChangeAspect="1"/>
          </p:cNvPicPr>
          <p:nvPr/>
        </p:nvPicPr>
        <p:blipFill>
          <a:blip r:embed="rId4"/>
          <a:srcRect/>
          <a:stretch>
            <a:fillRect/>
          </a:stretch>
        </p:blipFill>
        <p:spPr>
          <a:xfrm>
            <a:off x="1774639" y="2086529"/>
            <a:ext cx="4577245" cy="4577245"/>
          </a:xfrm>
          <a:prstGeom prst="rect">
            <a:avLst/>
          </a:prstGeom>
        </p:spPr>
      </p:pic>
      <p:pic>
        <p:nvPicPr>
          <p:cNvPr id="6" name="Picture 6"/>
          <p:cNvPicPr>
            <a:picLocks noChangeAspect="1"/>
          </p:cNvPicPr>
          <p:nvPr/>
        </p:nvPicPr>
        <p:blipFill>
          <a:blip r:embed="rId5"/>
          <a:srcRect/>
          <a:stretch>
            <a:fillRect/>
          </a:stretch>
        </p:blipFill>
        <p:spPr>
          <a:xfrm>
            <a:off x="1971613" y="2283502"/>
            <a:ext cx="4183299" cy="4183299"/>
          </a:xfrm>
          <a:prstGeom prst="rect">
            <a:avLst/>
          </a:prstGeom>
        </p:spPr>
      </p:pic>
      <p:sp>
        <p:nvSpPr>
          <p:cNvPr id="7" name="TextBox 7"/>
          <p:cNvSpPr txBox="1"/>
          <p:nvPr/>
        </p:nvSpPr>
        <p:spPr>
          <a:xfrm>
            <a:off x="7767304" y="2720003"/>
            <a:ext cx="7167812" cy="2637194"/>
          </a:xfrm>
          <a:prstGeom prst="rect">
            <a:avLst/>
          </a:prstGeom>
        </p:spPr>
        <p:txBody>
          <a:bodyPr lIns="0" tIns="0" rIns="0" bIns="0" rtlCol="0" anchor="t">
            <a:spAutoFit/>
          </a:bodyPr>
          <a:lstStyle/>
          <a:p>
            <a:pPr>
              <a:lnSpc>
                <a:spcPts val="5367"/>
              </a:lnSpc>
            </a:pPr>
            <a:r>
              <a:rPr lang="en-US" sz="2840">
                <a:solidFill>
                  <a:srgbClr val="192954"/>
                </a:solidFill>
                <a:latin typeface="Lato"/>
              </a:rPr>
              <a:t>•Terrein- en groenbeheer</a:t>
            </a:r>
          </a:p>
          <a:p>
            <a:pPr>
              <a:lnSpc>
                <a:spcPts val="5367"/>
              </a:lnSpc>
            </a:pPr>
            <a:r>
              <a:rPr lang="en-US" sz="2840">
                <a:solidFill>
                  <a:srgbClr val="192954"/>
                </a:solidFill>
                <a:latin typeface="Lato"/>
              </a:rPr>
              <a:t>•Duurzaam bouwen </a:t>
            </a:r>
          </a:p>
          <a:p>
            <a:pPr>
              <a:lnSpc>
                <a:spcPts val="5367"/>
              </a:lnSpc>
            </a:pPr>
            <a:r>
              <a:rPr lang="en-US" sz="2840">
                <a:solidFill>
                  <a:srgbClr val="192954"/>
                </a:solidFill>
                <a:latin typeface="Lato"/>
              </a:rPr>
              <a:t>•Isolatie</a:t>
            </a:r>
          </a:p>
          <a:p>
            <a:pPr>
              <a:lnSpc>
                <a:spcPts val="5367"/>
              </a:lnSpc>
            </a:pPr>
            <a:endParaRPr lang="en-US" sz="2840">
              <a:solidFill>
                <a:srgbClr val="192954"/>
              </a:solidFill>
              <a:latin typeface="Lato"/>
            </a:endParaRPr>
          </a:p>
        </p:txBody>
      </p:sp>
      <p:grpSp>
        <p:nvGrpSpPr>
          <p:cNvPr id="8" name="Group 8"/>
          <p:cNvGrpSpPr/>
          <p:nvPr/>
        </p:nvGrpSpPr>
        <p:grpSpPr>
          <a:xfrm>
            <a:off x="2046466" y="2358355"/>
            <a:ext cx="4033593" cy="4033593"/>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28734"/>
            </a:solidFill>
          </p:spPr>
          <p:txBody>
            <a:bodyPr/>
            <a:lstStyle/>
            <a:p>
              <a:endParaRPr lang="nl-NL"/>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94257" y="3293112"/>
            <a:ext cx="2164080" cy="216408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58337" y="3632525"/>
            <a:ext cx="1494767" cy="1824666"/>
          </a:xfrm>
          <a:prstGeom prst="rect">
            <a:avLst/>
          </a:prstGeom>
        </p:spPr>
      </p:pic>
      <p:sp>
        <p:nvSpPr>
          <p:cNvPr id="13" name="TextBox 13"/>
          <p:cNvSpPr txBox="1"/>
          <p:nvPr/>
        </p:nvSpPr>
        <p:spPr>
          <a:xfrm>
            <a:off x="7767304" y="595313"/>
            <a:ext cx="9711553" cy="962025"/>
          </a:xfrm>
          <a:prstGeom prst="rect">
            <a:avLst/>
          </a:prstGeom>
        </p:spPr>
        <p:txBody>
          <a:bodyPr lIns="0" tIns="0" rIns="0" bIns="0" rtlCol="0" anchor="t">
            <a:spAutoFit/>
          </a:bodyPr>
          <a:lstStyle/>
          <a:p>
            <a:pPr>
              <a:lnSpc>
                <a:spcPts val="7349"/>
              </a:lnSpc>
            </a:pPr>
            <a:r>
              <a:rPr lang="en-US" sz="6999">
                <a:solidFill>
                  <a:srgbClr val="192954"/>
                </a:solidFill>
                <a:latin typeface="Lato Bold Bold"/>
              </a:rPr>
              <a:t>BOUWEN &amp; GROEN</a:t>
            </a:r>
          </a:p>
        </p:txBody>
      </p:sp>
      <p:sp>
        <p:nvSpPr>
          <p:cNvPr id="14" name="TextBox 14"/>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21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TextBox 2"/>
          <p:cNvSpPr txBox="1"/>
          <p:nvPr/>
        </p:nvSpPr>
        <p:spPr>
          <a:xfrm>
            <a:off x="1175952" y="2091463"/>
            <a:ext cx="3110393" cy="523875"/>
          </a:xfrm>
          <a:prstGeom prst="rect">
            <a:avLst/>
          </a:prstGeom>
        </p:spPr>
        <p:txBody>
          <a:bodyPr lIns="0" tIns="0" rIns="0" bIns="0" rtlCol="0" anchor="t">
            <a:spAutoFit/>
          </a:bodyPr>
          <a:lstStyle/>
          <a:p>
            <a:pPr marL="0" lvl="0" indent="0" algn="ctr">
              <a:lnSpc>
                <a:spcPts val="2075"/>
              </a:lnSpc>
            </a:pPr>
            <a:r>
              <a:rPr lang="en-US" sz="1729" spc="103">
                <a:solidFill>
                  <a:srgbClr val="FFFFFF"/>
                </a:solidFill>
                <a:latin typeface="Aileron Heavy Bold"/>
              </a:rPr>
              <a:t>WAAR MOET MIJN BEDRIJF AAN VOLDOEN?</a:t>
            </a:r>
          </a:p>
        </p:txBody>
      </p:sp>
      <p:grpSp>
        <p:nvGrpSpPr>
          <p:cNvPr id="3" name="Group 3"/>
          <p:cNvGrpSpPr/>
          <p:nvPr/>
        </p:nvGrpSpPr>
        <p:grpSpPr>
          <a:xfrm>
            <a:off x="9427228" y="1938009"/>
            <a:ext cx="3490087" cy="859358"/>
            <a:chOff x="0" y="0"/>
            <a:chExt cx="2238310" cy="551135"/>
          </a:xfrm>
        </p:grpSpPr>
        <p:sp>
          <p:nvSpPr>
            <p:cNvPr id="4" name="Freeform 4"/>
            <p:cNvSpPr/>
            <p:nvPr/>
          </p:nvSpPr>
          <p:spPr>
            <a:xfrm>
              <a:off x="0" y="0"/>
              <a:ext cx="2238310" cy="551135"/>
            </a:xfrm>
            <a:custGeom>
              <a:avLst/>
              <a:gdLst/>
              <a:ahLst/>
              <a:cxnLst/>
              <a:rect l="l" t="t" r="r" b="b"/>
              <a:pathLst>
                <a:path w="2238310" h="551135">
                  <a:moveTo>
                    <a:pt x="0" y="0"/>
                  </a:moveTo>
                  <a:lnTo>
                    <a:pt x="2238310" y="0"/>
                  </a:lnTo>
                  <a:lnTo>
                    <a:pt x="2238310" y="551135"/>
                  </a:lnTo>
                  <a:lnTo>
                    <a:pt x="0" y="551135"/>
                  </a:lnTo>
                  <a:close/>
                </a:path>
              </a:pathLst>
            </a:custGeom>
            <a:solidFill>
              <a:srgbClr val="328734"/>
            </a:solidFill>
          </p:spPr>
          <p:txBody>
            <a:bodyPr/>
            <a:lstStyle/>
            <a:p>
              <a:endParaRPr lang="nl-NL"/>
            </a:p>
          </p:txBody>
        </p:sp>
      </p:grpSp>
      <p:sp>
        <p:nvSpPr>
          <p:cNvPr id="5" name="TextBox 5"/>
          <p:cNvSpPr txBox="1"/>
          <p:nvPr/>
        </p:nvSpPr>
        <p:spPr>
          <a:xfrm>
            <a:off x="9916281" y="2234338"/>
            <a:ext cx="2511982" cy="266700"/>
          </a:xfrm>
          <a:prstGeom prst="rect">
            <a:avLst/>
          </a:prstGeom>
        </p:spPr>
        <p:txBody>
          <a:bodyPr lIns="0" tIns="0" rIns="0" bIns="0" rtlCol="0" anchor="t">
            <a:spAutoFit/>
          </a:bodyPr>
          <a:lstStyle/>
          <a:p>
            <a:pPr marL="0" lvl="0" indent="0" algn="ctr">
              <a:lnSpc>
                <a:spcPts val="2160"/>
              </a:lnSpc>
            </a:pPr>
            <a:r>
              <a:rPr lang="en-US" sz="1800" spc="107">
                <a:solidFill>
                  <a:srgbClr val="FFFFFF"/>
                </a:solidFill>
                <a:latin typeface="Aileron Heavy Bold"/>
              </a:rPr>
              <a:t>CERTIFICERING</a:t>
            </a:r>
          </a:p>
        </p:txBody>
      </p:sp>
      <p:grpSp>
        <p:nvGrpSpPr>
          <p:cNvPr id="6" name="Group 6"/>
          <p:cNvGrpSpPr/>
          <p:nvPr/>
        </p:nvGrpSpPr>
        <p:grpSpPr>
          <a:xfrm>
            <a:off x="13812666" y="1957059"/>
            <a:ext cx="3647724" cy="859358"/>
            <a:chOff x="0" y="0"/>
            <a:chExt cx="2339408" cy="551135"/>
          </a:xfrm>
        </p:grpSpPr>
        <p:sp>
          <p:nvSpPr>
            <p:cNvPr id="7" name="Freeform 7"/>
            <p:cNvSpPr/>
            <p:nvPr/>
          </p:nvSpPr>
          <p:spPr>
            <a:xfrm>
              <a:off x="0" y="0"/>
              <a:ext cx="2339408" cy="551135"/>
            </a:xfrm>
            <a:custGeom>
              <a:avLst/>
              <a:gdLst/>
              <a:ahLst/>
              <a:cxnLst/>
              <a:rect l="l" t="t" r="r" b="b"/>
              <a:pathLst>
                <a:path w="2339408" h="551135">
                  <a:moveTo>
                    <a:pt x="0" y="0"/>
                  </a:moveTo>
                  <a:lnTo>
                    <a:pt x="2339408" y="0"/>
                  </a:lnTo>
                  <a:lnTo>
                    <a:pt x="2339408" y="551135"/>
                  </a:lnTo>
                  <a:lnTo>
                    <a:pt x="0" y="551135"/>
                  </a:lnTo>
                  <a:close/>
                </a:path>
              </a:pathLst>
            </a:custGeom>
            <a:solidFill>
              <a:srgbClr val="328734"/>
            </a:solidFill>
          </p:spPr>
          <p:txBody>
            <a:bodyPr/>
            <a:lstStyle/>
            <a:p>
              <a:endParaRPr lang="nl-NL"/>
            </a:p>
          </p:txBody>
        </p:sp>
      </p:grpSp>
      <p:sp>
        <p:nvSpPr>
          <p:cNvPr id="8" name="TextBox 8"/>
          <p:cNvSpPr txBox="1"/>
          <p:nvPr/>
        </p:nvSpPr>
        <p:spPr>
          <a:xfrm>
            <a:off x="14380536" y="2262913"/>
            <a:ext cx="2511982" cy="266700"/>
          </a:xfrm>
          <a:prstGeom prst="rect">
            <a:avLst/>
          </a:prstGeom>
        </p:spPr>
        <p:txBody>
          <a:bodyPr lIns="0" tIns="0" rIns="0" bIns="0" rtlCol="0" anchor="t">
            <a:spAutoFit/>
          </a:bodyPr>
          <a:lstStyle/>
          <a:p>
            <a:pPr marL="0" lvl="0" indent="0" algn="ctr">
              <a:lnSpc>
                <a:spcPts val="2160"/>
              </a:lnSpc>
            </a:pPr>
            <a:r>
              <a:rPr lang="en-US" sz="1800" spc="107">
                <a:solidFill>
                  <a:srgbClr val="FFFFFF"/>
                </a:solidFill>
                <a:latin typeface="Aileron Heavy Bold"/>
              </a:rPr>
              <a:t>VERVOLG</a:t>
            </a:r>
          </a:p>
        </p:txBody>
      </p:sp>
      <p:sp>
        <p:nvSpPr>
          <p:cNvPr id="9" name="AutoShape 9"/>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nl-NL"/>
          </a:p>
        </p:txBody>
      </p:sp>
      <p:pic>
        <p:nvPicPr>
          <p:cNvPr id="10" name="Picture 10"/>
          <p:cNvPicPr>
            <a:picLocks noChangeAspect="1"/>
          </p:cNvPicPr>
          <p:nvPr/>
        </p:nvPicPr>
        <p:blipFill>
          <a:blip r:embed="rId2"/>
          <a:srcRect/>
          <a:stretch>
            <a:fillRect/>
          </a:stretch>
        </p:blipFill>
        <p:spPr>
          <a:xfrm>
            <a:off x="1674178" y="8616521"/>
            <a:ext cx="1017219" cy="1283557"/>
          </a:xfrm>
          <a:prstGeom prst="rect">
            <a:avLst/>
          </a:prstGeom>
        </p:spPr>
      </p:pic>
      <p:sp>
        <p:nvSpPr>
          <p:cNvPr id="11" name="TextBox 11"/>
          <p:cNvSpPr txBox="1"/>
          <p:nvPr/>
        </p:nvSpPr>
        <p:spPr>
          <a:xfrm>
            <a:off x="5692733" y="2110513"/>
            <a:ext cx="2511982" cy="533400"/>
          </a:xfrm>
          <a:prstGeom prst="rect">
            <a:avLst/>
          </a:prstGeom>
        </p:spPr>
        <p:txBody>
          <a:bodyPr lIns="0" tIns="0" rIns="0" bIns="0" rtlCol="0" anchor="t">
            <a:spAutoFit/>
          </a:bodyPr>
          <a:lstStyle/>
          <a:p>
            <a:pPr marL="0" lvl="0" indent="0" algn="ctr">
              <a:lnSpc>
                <a:spcPts val="2160"/>
              </a:lnSpc>
            </a:pPr>
            <a:r>
              <a:rPr lang="en-US" sz="1800" spc="107">
                <a:solidFill>
                  <a:srgbClr val="FFFFFF"/>
                </a:solidFill>
                <a:latin typeface="Aileron Heavy Bold"/>
              </a:rPr>
              <a:t>VOORBEREIDING VAN DE KEURING</a:t>
            </a:r>
          </a:p>
        </p:txBody>
      </p:sp>
      <p:grpSp>
        <p:nvGrpSpPr>
          <p:cNvPr id="12" name="Group 12"/>
          <p:cNvGrpSpPr/>
          <p:nvPr/>
        </p:nvGrpSpPr>
        <p:grpSpPr>
          <a:xfrm>
            <a:off x="745461" y="2976165"/>
            <a:ext cx="3540884" cy="3528570"/>
            <a:chOff x="0" y="0"/>
            <a:chExt cx="932579" cy="929335"/>
          </a:xfrm>
        </p:grpSpPr>
        <p:sp>
          <p:nvSpPr>
            <p:cNvPr id="13" name="Freeform 13"/>
            <p:cNvSpPr/>
            <p:nvPr/>
          </p:nvSpPr>
          <p:spPr>
            <a:xfrm>
              <a:off x="0" y="0"/>
              <a:ext cx="932579" cy="929335"/>
            </a:xfrm>
            <a:custGeom>
              <a:avLst/>
              <a:gdLst/>
              <a:ahLst/>
              <a:cxnLst/>
              <a:rect l="l" t="t" r="r" b="b"/>
              <a:pathLst>
                <a:path w="932579" h="929335">
                  <a:moveTo>
                    <a:pt x="0" y="0"/>
                  </a:moveTo>
                  <a:lnTo>
                    <a:pt x="932579" y="0"/>
                  </a:lnTo>
                  <a:lnTo>
                    <a:pt x="932579" y="929335"/>
                  </a:lnTo>
                  <a:lnTo>
                    <a:pt x="0" y="929335"/>
                  </a:lnTo>
                  <a:close/>
                </a:path>
              </a:pathLst>
            </a:custGeom>
            <a:solidFill>
              <a:srgbClr val="FFFFFF">
                <a:alpha val="60000"/>
              </a:srgbClr>
            </a:solidFill>
          </p:spPr>
          <p:txBody>
            <a:bodyPr/>
            <a:lstStyle/>
            <a:p>
              <a:endParaRPr lang="nl-NL"/>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520"/>
                </a:lnSpc>
              </a:pPr>
              <a:endParaRPr/>
            </a:p>
          </p:txBody>
        </p:sp>
      </p:grpSp>
      <p:sp>
        <p:nvSpPr>
          <p:cNvPr id="15" name="TextBox 15"/>
          <p:cNvSpPr txBox="1"/>
          <p:nvPr/>
        </p:nvSpPr>
        <p:spPr>
          <a:xfrm>
            <a:off x="4168475" y="451632"/>
            <a:ext cx="9951049" cy="876776"/>
          </a:xfrm>
          <a:prstGeom prst="rect">
            <a:avLst/>
          </a:prstGeom>
        </p:spPr>
        <p:txBody>
          <a:bodyPr lIns="0" tIns="0" rIns="0" bIns="0" rtlCol="0" anchor="t">
            <a:spAutoFit/>
          </a:bodyPr>
          <a:lstStyle/>
          <a:p>
            <a:pPr>
              <a:lnSpc>
                <a:spcPts val="5801"/>
              </a:lnSpc>
            </a:pPr>
            <a:r>
              <a:rPr lang="en-US" sz="5525">
                <a:solidFill>
                  <a:srgbClr val="192954"/>
                </a:solidFill>
                <a:latin typeface="Kollektif Bold"/>
              </a:rPr>
              <a:t>STAPPEN VAN EEN KEURING</a:t>
            </a:r>
          </a:p>
        </p:txBody>
      </p:sp>
      <p:sp>
        <p:nvSpPr>
          <p:cNvPr id="16" name="TextBox 16"/>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22</a:t>
            </a:r>
          </a:p>
        </p:txBody>
      </p:sp>
      <p:sp>
        <p:nvSpPr>
          <p:cNvPr id="17" name="TextBox 17"/>
          <p:cNvSpPr txBox="1"/>
          <p:nvPr/>
        </p:nvSpPr>
        <p:spPr>
          <a:xfrm>
            <a:off x="897377" y="3172910"/>
            <a:ext cx="3237053" cy="3035935"/>
          </a:xfrm>
          <a:prstGeom prst="rect">
            <a:avLst/>
          </a:prstGeom>
        </p:spPr>
        <p:txBody>
          <a:bodyPr lIns="0" tIns="0" rIns="0" bIns="0" rtlCol="0" anchor="t">
            <a:spAutoFit/>
          </a:bodyPr>
          <a:lstStyle/>
          <a:p>
            <a:pPr algn="just">
              <a:lnSpc>
                <a:spcPts val="2239"/>
              </a:lnSpc>
            </a:pPr>
            <a:r>
              <a:rPr lang="en-US" sz="1599">
                <a:solidFill>
                  <a:srgbClr val="000000"/>
                </a:solidFill>
                <a:latin typeface="Lato"/>
              </a:rPr>
              <a:t>Uw bedrijf moet voldoen aan:</a:t>
            </a:r>
          </a:p>
          <a:p>
            <a:pPr marL="345439" lvl="1" indent="-172720" algn="just">
              <a:lnSpc>
                <a:spcPts val="2239"/>
              </a:lnSpc>
              <a:buFont typeface="Arial"/>
              <a:buChar char="•"/>
            </a:pPr>
            <a:r>
              <a:rPr lang="en-US" sz="1599">
                <a:solidFill>
                  <a:srgbClr val="000000"/>
                </a:solidFill>
                <a:latin typeface="Lato"/>
              </a:rPr>
              <a:t>Verplichte normen</a:t>
            </a:r>
          </a:p>
          <a:p>
            <a:pPr marL="345439" lvl="1" indent="-172720" algn="just">
              <a:lnSpc>
                <a:spcPts val="2239"/>
              </a:lnSpc>
              <a:buFont typeface="Arial"/>
              <a:buChar char="•"/>
            </a:pPr>
            <a:r>
              <a:rPr lang="en-US" sz="1599">
                <a:solidFill>
                  <a:srgbClr val="000000"/>
                </a:solidFill>
                <a:latin typeface="Lato"/>
              </a:rPr>
              <a:t>Optionele normen </a:t>
            </a:r>
          </a:p>
          <a:p>
            <a:pPr algn="just">
              <a:lnSpc>
                <a:spcPts val="2239"/>
              </a:lnSpc>
            </a:pPr>
            <a:endParaRPr lang="en-US" sz="1599">
              <a:solidFill>
                <a:srgbClr val="000000"/>
              </a:solidFill>
              <a:latin typeface="Lato"/>
            </a:endParaRPr>
          </a:p>
          <a:p>
            <a:pPr algn="just">
              <a:lnSpc>
                <a:spcPts val="2239"/>
              </a:lnSpc>
            </a:pPr>
            <a:r>
              <a:rPr lang="en-US" sz="1599">
                <a:solidFill>
                  <a:srgbClr val="000000"/>
                </a:solidFill>
                <a:latin typeface="Lato"/>
              </a:rPr>
              <a:t>De verplichte normen zijn basis milieunormen waar elk bedrijf aan moet voldoen.</a:t>
            </a:r>
          </a:p>
          <a:p>
            <a:pPr algn="just">
              <a:lnSpc>
                <a:spcPts val="2239"/>
              </a:lnSpc>
            </a:pPr>
            <a:endParaRPr lang="en-US" sz="1599">
              <a:solidFill>
                <a:srgbClr val="000000"/>
              </a:solidFill>
              <a:latin typeface="Lato"/>
            </a:endParaRPr>
          </a:p>
          <a:p>
            <a:pPr algn="just">
              <a:lnSpc>
                <a:spcPts val="2239"/>
              </a:lnSpc>
            </a:pPr>
            <a:r>
              <a:rPr lang="en-US" sz="1599">
                <a:solidFill>
                  <a:srgbClr val="000000"/>
                </a:solidFill>
                <a:latin typeface="Lato"/>
              </a:rPr>
              <a:t>De optionele normen bepalen uiteindelijk welk niveau uw bedrijf zal behalen: Brons, Zilver of Goud.</a:t>
            </a:r>
          </a:p>
        </p:txBody>
      </p:sp>
      <p:grpSp>
        <p:nvGrpSpPr>
          <p:cNvPr id="18" name="Group 18"/>
          <p:cNvGrpSpPr/>
          <p:nvPr/>
        </p:nvGrpSpPr>
        <p:grpSpPr>
          <a:xfrm>
            <a:off x="5330422" y="2985690"/>
            <a:ext cx="3353958" cy="4143094"/>
            <a:chOff x="0" y="0"/>
            <a:chExt cx="883347" cy="1091185"/>
          </a:xfrm>
        </p:grpSpPr>
        <p:sp>
          <p:nvSpPr>
            <p:cNvPr id="19" name="Freeform 19"/>
            <p:cNvSpPr/>
            <p:nvPr/>
          </p:nvSpPr>
          <p:spPr>
            <a:xfrm>
              <a:off x="0" y="0"/>
              <a:ext cx="883347" cy="1091185"/>
            </a:xfrm>
            <a:custGeom>
              <a:avLst/>
              <a:gdLst/>
              <a:ahLst/>
              <a:cxnLst/>
              <a:rect l="l" t="t" r="r" b="b"/>
              <a:pathLst>
                <a:path w="883347" h="1091185">
                  <a:moveTo>
                    <a:pt x="0" y="0"/>
                  </a:moveTo>
                  <a:lnTo>
                    <a:pt x="883347" y="0"/>
                  </a:lnTo>
                  <a:lnTo>
                    <a:pt x="883347" y="1091185"/>
                  </a:lnTo>
                  <a:lnTo>
                    <a:pt x="0" y="1091185"/>
                  </a:lnTo>
                  <a:close/>
                </a:path>
              </a:pathLst>
            </a:custGeom>
            <a:solidFill>
              <a:srgbClr val="FFFFFF">
                <a:alpha val="60000"/>
              </a:srgbClr>
            </a:solidFill>
          </p:spPr>
          <p:txBody>
            <a:bodyPr/>
            <a:lstStyle/>
            <a:p>
              <a:endParaRPr lang="nl-NL"/>
            </a:p>
          </p:txBody>
        </p:sp>
        <p:sp>
          <p:nvSpPr>
            <p:cNvPr id="20" name="TextBox 20"/>
            <p:cNvSpPr txBox="1"/>
            <p:nvPr/>
          </p:nvSpPr>
          <p:spPr>
            <a:xfrm>
              <a:off x="0" y="-38100"/>
              <a:ext cx="812800" cy="850900"/>
            </a:xfrm>
            <a:prstGeom prst="rect">
              <a:avLst/>
            </a:prstGeom>
          </p:spPr>
          <p:txBody>
            <a:bodyPr lIns="50800" tIns="50800" rIns="50800" bIns="50800" rtlCol="0" anchor="ctr"/>
            <a:lstStyle/>
            <a:p>
              <a:pPr algn="ctr">
                <a:lnSpc>
                  <a:spcPts val="2520"/>
                </a:lnSpc>
              </a:pPr>
              <a:endParaRPr/>
            </a:p>
          </p:txBody>
        </p:sp>
      </p:grpSp>
      <p:sp>
        <p:nvSpPr>
          <p:cNvPr id="21" name="TextBox 21"/>
          <p:cNvSpPr txBox="1"/>
          <p:nvPr/>
        </p:nvSpPr>
        <p:spPr>
          <a:xfrm>
            <a:off x="5548342" y="3187649"/>
            <a:ext cx="2983537" cy="4140835"/>
          </a:xfrm>
          <a:prstGeom prst="rect">
            <a:avLst/>
          </a:prstGeom>
        </p:spPr>
        <p:txBody>
          <a:bodyPr lIns="0" tIns="0" rIns="0" bIns="0" rtlCol="0" anchor="t">
            <a:spAutoFit/>
          </a:bodyPr>
          <a:lstStyle/>
          <a:p>
            <a:pPr>
              <a:lnSpc>
                <a:spcPts val="2239"/>
              </a:lnSpc>
            </a:pPr>
            <a:r>
              <a:rPr lang="en-US" sz="1599">
                <a:solidFill>
                  <a:srgbClr val="000000"/>
                </a:solidFill>
                <a:latin typeface="Lato"/>
              </a:rPr>
              <a:t>De </a:t>
            </a:r>
            <a:r>
              <a:rPr lang="en-US" sz="1599">
                <a:solidFill>
                  <a:srgbClr val="000000"/>
                </a:solidFill>
                <a:latin typeface="Lato Italics"/>
              </a:rPr>
              <a:t>doe-het-zelf keuring</a:t>
            </a:r>
            <a:r>
              <a:rPr lang="en-US" sz="1599">
                <a:solidFill>
                  <a:srgbClr val="000000"/>
                </a:solidFill>
                <a:latin typeface="Lato"/>
              </a:rPr>
              <a:t> staat klaar in het GK account onder </a:t>
            </a:r>
            <a:r>
              <a:rPr lang="en-US" sz="1599">
                <a:solidFill>
                  <a:srgbClr val="000000"/>
                </a:solidFill>
                <a:latin typeface="Lato Italics"/>
              </a:rPr>
              <a:t>'mijn keuringen</a:t>
            </a:r>
            <a:r>
              <a:rPr lang="en-US" sz="1599">
                <a:solidFill>
                  <a:srgbClr val="000000"/>
                </a:solidFill>
                <a:latin typeface="Lato"/>
              </a:rPr>
              <a:t>'. </a:t>
            </a:r>
          </a:p>
          <a:p>
            <a:pPr>
              <a:lnSpc>
                <a:spcPts val="2239"/>
              </a:lnSpc>
            </a:pPr>
            <a:endParaRPr lang="en-US" sz="1599">
              <a:solidFill>
                <a:srgbClr val="000000"/>
              </a:solidFill>
              <a:latin typeface="Lato"/>
            </a:endParaRPr>
          </a:p>
          <a:p>
            <a:pPr>
              <a:lnSpc>
                <a:spcPts val="2239"/>
              </a:lnSpc>
            </a:pPr>
            <a:r>
              <a:rPr lang="en-US" sz="1599">
                <a:solidFill>
                  <a:srgbClr val="000000"/>
                </a:solidFill>
                <a:latin typeface="Lato"/>
              </a:rPr>
              <a:t>Ter voorbereiding aan de keuring (het bezoek van de keurmeester) gaat u bij elke norm invullen of uw bedrijf er aan kan voldoen of niet.  </a:t>
            </a:r>
          </a:p>
          <a:p>
            <a:pPr>
              <a:lnSpc>
                <a:spcPts val="2239"/>
              </a:lnSpc>
            </a:pPr>
            <a:endParaRPr lang="en-US" sz="1599">
              <a:solidFill>
                <a:srgbClr val="000000"/>
              </a:solidFill>
              <a:latin typeface="Lato"/>
            </a:endParaRPr>
          </a:p>
          <a:p>
            <a:pPr>
              <a:lnSpc>
                <a:spcPts val="2239"/>
              </a:lnSpc>
            </a:pPr>
            <a:r>
              <a:rPr lang="en-US" sz="1599">
                <a:solidFill>
                  <a:srgbClr val="000000"/>
                </a:solidFill>
                <a:latin typeface="Lato"/>
              </a:rPr>
              <a:t>Dit formulier gaat u samen met de keurmeester doorlopen wanneer hij op locatie is. </a:t>
            </a:r>
          </a:p>
          <a:p>
            <a:pPr>
              <a:lnSpc>
                <a:spcPts val="2239"/>
              </a:lnSpc>
            </a:pPr>
            <a:endParaRPr lang="en-US" sz="1599">
              <a:solidFill>
                <a:srgbClr val="000000"/>
              </a:solidFill>
              <a:latin typeface="Lato"/>
            </a:endParaRPr>
          </a:p>
          <a:p>
            <a:pPr>
              <a:lnSpc>
                <a:spcPts val="2239"/>
              </a:lnSpc>
            </a:pPr>
            <a:endParaRPr lang="en-US" sz="1599">
              <a:solidFill>
                <a:srgbClr val="000000"/>
              </a:solidFill>
              <a:latin typeface="Lato"/>
            </a:endParaRPr>
          </a:p>
        </p:txBody>
      </p:sp>
      <p:grpSp>
        <p:nvGrpSpPr>
          <p:cNvPr id="22" name="Group 22"/>
          <p:cNvGrpSpPr/>
          <p:nvPr/>
        </p:nvGrpSpPr>
        <p:grpSpPr>
          <a:xfrm>
            <a:off x="9427228" y="2985690"/>
            <a:ext cx="3459048" cy="4870979"/>
            <a:chOff x="0" y="0"/>
            <a:chExt cx="911025" cy="1282892"/>
          </a:xfrm>
        </p:grpSpPr>
        <p:sp>
          <p:nvSpPr>
            <p:cNvPr id="23" name="Freeform 23"/>
            <p:cNvSpPr/>
            <p:nvPr/>
          </p:nvSpPr>
          <p:spPr>
            <a:xfrm>
              <a:off x="0" y="0"/>
              <a:ext cx="911025" cy="1282892"/>
            </a:xfrm>
            <a:custGeom>
              <a:avLst/>
              <a:gdLst/>
              <a:ahLst/>
              <a:cxnLst/>
              <a:rect l="l" t="t" r="r" b="b"/>
              <a:pathLst>
                <a:path w="911025" h="1282892">
                  <a:moveTo>
                    <a:pt x="0" y="0"/>
                  </a:moveTo>
                  <a:lnTo>
                    <a:pt x="911025" y="0"/>
                  </a:lnTo>
                  <a:lnTo>
                    <a:pt x="911025" y="1282892"/>
                  </a:lnTo>
                  <a:lnTo>
                    <a:pt x="0" y="1282892"/>
                  </a:lnTo>
                  <a:close/>
                </a:path>
              </a:pathLst>
            </a:custGeom>
            <a:solidFill>
              <a:srgbClr val="FFFFFF">
                <a:alpha val="60000"/>
              </a:srgbClr>
            </a:solidFill>
          </p:spPr>
          <p:txBody>
            <a:bodyPr/>
            <a:lstStyle/>
            <a:p>
              <a:endParaRPr lang="nl-NL"/>
            </a:p>
          </p:txBody>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520"/>
                </a:lnSpc>
              </a:pPr>
              <a:endParaRPr/>
            </a:p>
          </p:txBody>
        </p:sp>
      </p:grpSp>
      <p:grpSp>
        <p:nvGrpSpPr>
          <p:cNvPr id="25" name="Group 25"/>
          <p:cNvGrpSpPr/>
          <p:nvPr/>
        </p:nvGrpSpPr>
        <p:grpSpPr>
          <a:xfrm>
            <a:off x="13812666" y="2995215"/>
            <a:ext cx="3647724" cy="3213629"/>
            <a:chOff x="0" y="0"/>
            <a:chExt cx="960717" cy="846388"/>
          </a:xfrm>
        </p:grpSpPr>
        <p:sp>
          <p:nvSpPr>
            <p:cNvPr id="26" name="Freeform 26"/>
            <p:cNvSpPr/>
            <p:nvPr/>
          </p:nvSpPr>
          <p:spPr>
            <a:xfrm>
              <a:off x="0" y="0"/>
              <a:ext cx="960717" cy="846388"/>
            </a:xfrm>
            <a:custGeom>
              <a:avLst/>
              <a:gdLst/>
              <a:ahLst/>
              <a:cxnLst/>
              <a:rect l="l" t="t" r="r" b="b"/>
              <a:pathLst>
                <a:path w="960717" h="846388">
                  <a:moveTo>
                    <a:pt x="0" y="0"/>
                  </a:moveTo>
                  <a:lnTo>
                    <a:pt x="960717" y="0"/>
                  </a:lnTo>
                  <a:lnTo>
                    <a:pt x="960717" y="846388"/>
                  </a:lnTo>
                  <a:lnTo>
                    <a:pt x="0" y="846388"/>
                  </a:lnTo>
                  <a:close/>
                </a:path>
              </a:pathLst>
            </a:custGeom>
            <a:solidFill>
              <a:srgbClr val="FFFFFF">
                <a:alpha val="60000"/>
              </a:srgbClr>
            </a:solidFill>
          </p:spPr>
          <p:txBody>
            <a:bodyPr/>
            <a:lstStyle/>
            <a:p>
              <a:endParaRPr lang="nl-NL"/>
            </a:p>
          </p:txBody>
        </p:sp>
        <p:sp>
          <p:nvSpPr>
            <p:cNvPr id="27" name="TextBox 27"/>
            <p:cNvSpPr txBox="1"/>
            <p:nvPr/>
          </p:nvSpPr>
          <p:spPr>
            <a:xfrm>
              <a:off x="0" y="-38100"/>
              <a:ext cx="812800" cy="850900"/>
            </a:xfrm>
            <a:prstGeom prst="rect">
              <a:avLst/>
            </a:prstGeom>
          </p:spPr>
          <p:txBody>
            <a:bodyPr lIns="50800" tIns="50800" rIns="50800" bIns="50800" rtlCol="0" anchor="ctr"/>
            <a:lstStyle/>
            <a:p>
              <a:pPr algn="ctr">
                <a:lnSpc>
                  <a:spcPts val="2520"/>
                </a:lnSpc>
              </a:pPr>
              <a:endParaRPr/>
            </a:p>
          </p:txBody>
        </p:sp>
      </p:grpSp>
      <p:sp>
        <p:nvSpPr>
          <p:cNvPr id="28" name="TextBox 28"/>
          <p:cNvSpPr txBox="1"/>
          <p:nvPr/>
        </p:nvSpPr>
        <p:spPr>
          <a:xfrm>
            <a:off x="9634933" y="3163385"/>
            <a:ext cx="3074678" cy="4693285"/>
          </a:xfrm>
          <a:prstGeom prst="rect">
            <a:avLst/>
          </a:prstGeom>
        </p:spPr>
        <p:txBody>
          <a:bodyPr lIns="0" tIns="0" rIns="0" bIns="0" rtlCol="0" anchor="t">
            <a:spAutoFit/>
          </a:bodyPr>
          <a:lstStyle/>
          <a:p>
            <a:pPr>
              <a:lnSpc>
                <a:spcPts val="2240"/>
              </a:lnSpc>
            </a:pPr>
            <a:r>
              <a:rPr lang="en-US" sz="1600">
                <a:solidFill>
                  <a:srgbClr val="000000"/>
                </a:solidFill>
                <a:latin typeface="Lato"/>
              </a:rPr>
              <a:t>Uit deze keuring op locatie kunnen drie uitslagen komen:</a:t>
            </a:r>
          </a:p>
          <a:p>
            <a:pPr>
              <a:lnSpc>
                <a:spcPts val="2240"/>
              </a:lnSpc>
            </a:pPr>
            <a:endParaRPr lang="en-US" sz="1600">
              <a:solidFill>
                <a:srgbClr val="000000"/>
              </a:solidFill>
              <a:latin typeface="Lato"/>
            </a:endParaRPr>
          </a:p>
          <a:p>
            <a:pPr>
              <a:lnSpc>
                <a:spcPts val="2240"/>
              </a:lnSpc>
            </a:pPr>
            <a:r>
              <a:rPr lang="en-US" sz="1600">
                <a:solidFill>
                  <a:srgbClr val="000000"/>
                </a:solidFill>
                <a:latin typeface="Lato"/>
              </a:rPr>
              <a:t>1.er zijn nog wat punten die aangepast/ toegevoegd moeten worden. </a:t>
            </a:r>
          </a:p>
          <a:p>
            <a:pPr>
              <a:lnSpc>
                <a:spcPts val="2240"/>
              </a:lnSpc>
            </a:pPr>
            <a:endParaRPr lang="en-US" sz="1600">
              <a:solidFill>
                <a:srgbClr val="000000"/>
              </a:solidFill>
              <a:latin typeface="Lato"/>
            </a:endParaRPr>
          </a:p>
          <a:p>
            <a:pPr>
              <a:lnSpc>
                <a:spcPts val="2240"/>
              </a:lnSpc>
            </a:pPr>
            <a:r>
              <a:rPr lang="en-US" sz="1600">
                <a:solidFill>
                  <a:srgbClr val="000000"/>
                </a:solidFill>
                <a:latin typeface="Lato"/>
              </a:rPr>
              <a:t>2.de keuring wordt afgerond en uw bedrijf krijgt op basis van de optionele normen een niveau toegewezen: brons, zilver of goud. </a:t>
            </a:r>
          </a:p>
          <a:p>
            <a:pPr>
              <a:lnSpc>
                <a:spcPts val="2240"/>
              </a:lnSpc>
            </a:pPr>
            <a:endParaRPr lang="en-US" sz="1600">
              <a:solidFill>
                <a:srgbClr val="000000"/>
              </a:solidFill>
              <a:latin typeface="Lato"/>
            </a:endParaRPr>
          </a:p>
          <a:p>
            <a:pPr>
              <a:lnSpc>
                <a:spcPts val="2240"/>
              </a:lnSpc>
            </a:pPr>
            <a:r>
              <a:rPr lang="en-US" sz="1600">
                <a:solidFill>
                  <a:srgbClr val="000000"/>
                </a:solidFill>
                <a:latin typeface="Lato"/>
              </a:rPr>
              <a:t>3. Er moet een herkeuring plaatsvinden omdat uw bedrijf aan meer dan 5 normen niet kan voldoen.</a:t>
            </a:r>
          </a:p>
          <a:p>
            <a:pPr>
              <a:lnSpc>
                <a:spcPts val="2240"/>
              </a:lnSpc>
            </a:pPr>
            <a:endParaRPr lang="en-US" sz="1600">
              <a:solidFill>
                <a:srgbClr val="000000"/>
              </a:solidFill>
              <a:latin typeface="Lato"/>
            </a:endParaRPr>
          </a:p>
        </p:txBody>
      </p:sp>
      <p:grpSp>
        <p:nvGrpSpPr>
          <p:cNvPr id="29" name="Group 29"/>
          <p:cNvGrpSpPr/>
          <p:nvPr/>
        </p:nvGrpSpPr>
        <p:grpSpPr>
          <a:xfrm>
            <a:off x="745461" y="1938009"/>
            <a:ext cx="3634709" cy="859358"/>
            <a:chOff x="0" y="0"/>
            <a:chExt cx="2331061" cy="551135"/>
          </a:xfrm>
        </p:grpSpPr>
        <p:sp>
          <p:nvSpPr>
            <p:cNvPr id="30" name="Freeform 30"/>
            <p:cNvSpPr/>
            <p:nvPr/>
          </p:nvSpPr>
          <p:spPr>
            <a:xfrm>
              <a:off x="0" y="0"/>
              <a:ext cx="2331061" cy="551135"/>
            </a:xfrm>
            <a:custGeom>
              <a:avLst/>
              <a:gdLst/>
              <a:ahLst/>
              <a:cxnLst/>
              <a:rect l="l" t="t" r="r" b="b"/>
              <a:pathLst>
                <a:path w="2331061" h="551135">
                  <a:moveTo>
                    <a:pt x="0" y="0"/>
                  </a:moveTo>
                  <a:lnTo>
                    <a:pt x="2331061" y="0"/>
                  </a:lnTo>
                  <a:lnTo>
                    <a:pt x="2331061" y="551135"/>
                  </a:lnTo>
                  <a:lnTo>
                    <a:pt x="0" y="551135"/>
                  </a:lnTo>
                  <a:close/>
                </a:path>
              </a:pathLst>
            </a:custGeom>
            <a:solidFill>
              <a:srgbClr val="328734"/>
            </a:solidFill>
          </p:spPr>
          <p:txBody>
            <a:bodyPr/>
            <a:lstStyle/>
            <a:p>
              <a:endParaRPr lang="nl-NL"/>
            </a:p>
          </p:txBody>
        </p:sp>
      </p:grpSp>
      <p:grpSp>
        <p:nvGrpSpPr>
          <p:cNvPr id="31" name="Group 31"/>
          <p:cNvGrpSpPr/>
          <p:nvPr/>
        </p:nvGrpSpPr>
        <p:grpSpPr>
          <a:xfrm>
            <a:off x="5275520" y="1957059"/>
            <a:ext cx="3408860" cy="859358"/>
            <a:chOff x="0" y="0"/>
            <a:chExt cx="2186216" cy="551135"/>
          </a:xfrm>
        </p:grpSpPr>
        <p:sp>
          <p:nvSpPr>
            <p:cNvPr id="32" name="Freeform 32"/>
            <p:cNvSpPr/>
            <p:nvPr/>
          </p:nvSpPr>
          <p:spPr>
            <a:xfrm>
              <a:off x="0" y="0"/>
              <a:ext cx="2186216" cy="551135"/>
            </a:xfrm>
            <a:custGeom>
              <a:avLst/>
              <a:gdLst/>
              <a:ahLst/>
              <a:cxnLst/>
              <a:rect l="l" t="t" r="r" b="b"/>
              <a:pathLst>
                <a:path w="2186216" h="551135">
                  <a:moveTo>
                    <a:pt x="0" y="0"/>
                  </a:moveTo>
                  <a:lnTo>
                    <a:pt x="2186216" y="0"/>
                  </a:lnTo>
                  <a:lnTo>
                    <a:pt x="2186216" y="551135"/>
                  </a:lnTo>
                  <a:lnTo>
                    <a:pt x="0" y="551135"/>
                  </a:lnTo>
                  <a:close/>
                </a:path>
              </a:pathLst>
            </a:custGeom>
            <a:solidFill>
              <a:srgbClr val="328734"/>
            </a:solidFill>
          </p:spPr>
          <p:txBody>
            <a:bodyPr/>
            <a:lstStyle/>
            <a:p>
              <a:endParaRPr lang="nl-NL"/>
            </a:p>
          </p:txBody>
        </p:sp>
      </p:grpSp>
      <p:sp>
        <p:nvSpPr>
          <p:cNvPr id="33" name="TextBox 33"/>
          <p:cNvSpPr txBox="1"/>
          <p:nvPr/>
        </p:nvSpPr>
        <p:spPr>
          <a:xfrm>
            <a:off x="5751410" y="2120038"/>
            <a:ext cx="2511982" cy="533400"/>
          </a:xfrm>
          <a:prstGeom prst="rect">
            <a:avLst/>
          </a:prstGeom>
        </p:spPr>
        <p:txBody>
          <a:bodyPr lIns="0" tIns="0" rIns="0" bIns="0" rtlCol="0" anchor="t">
            <a:spAutoFit/>
          </a:bodyPr>
          <a:lstStyle/>
          <a:p>
            <a:pPr marL="0" lvl="0" indent="0" algn="ctr">
              <a:lnSpc>
                <a:spcPts val="2160"/>
              </a:lnSpc>
            </a:pPr>
            <a:r>
              <a:rPr lang="en-US" sz="1800" spc="107">
                <a:solidFill>
                  <a:srgbClr val="FFFFFF"/>
                </a:solidFill>
                <a:latin typeface="Aileron Heavy Bold"/>
              </a:rPr>
              <a:t>VOORBEREIDEN VAN DE KEURING</a:t>
            </a:r>
          </a:p>
        </p:txBody>
      </p:sp>
      <p:sp>
        <p:nvSpPr>
          <p:cNvPr id="34" name="TextBox 34"/>
          <p:cNvSpPr txBox="1"/>
          <p:nvPr/>
        </p:nvSpPr>
        <p:spPr>
          <a:xfrm>
            <a:off x="897377" y="2110513"/>
            <a:ext cx="3264436" cy="533400"/>
          </a:xfrm>
          <a:prstGeom prst="rect">
            <a:avLst/>
          </a:prstGeom>
        </p:spPr>
        <p:txBody>
          <a:bodyPr lIns="0" tIns="0" rIns="0" bIns="0" rtlCol="0" anchor="t">
            <a:spAutoFit/>
          </a:bodyPr>
          <a:lstStyle/>
          <a:p>
            <a:pPr marL="0" lvl="0" indent="0" algn="ctr">
              <a:lnSpc>
                <a:spcPts val="2160"/>
              </a:lnSpc>
            </a:pPr>
            <a:r>
              <a:rPr lang="en-US" sz="1800" spc="107">
                <a:solidFill>
                  <a:srgbClr val="FFFFFF"/>
                </a:solidFill>
                <a:latin typeface="Aileron Heavy Bold"/>
              </a:rPr>
              <a:t>WAAR MOET MIJN BEDRIJF AAN VOLDOEN?</a:t>
            </a:r>
          </a:p>
        </p:txBody>
      </p:sp>
      <p:sp>
        <p:nvSpPr>
          <p:cNvPr id="35" name="TextBox 35"/>
          <p:cNvSpPr txBox="1"/>
          <p:nvPr/>
        </p:nvSpPr>
        <p:spPr>
          <a:xfrm>
            <a:off x="14099188" y="3172910"/>
            <a:ext cx="3074678" cy="2759710"/>
          </a:xfrm>
          <a:prstGeom prst="rect">
            <a:avLst/>
          </a:prstGeom>
        </p:spPr>
        <p:txBody>
          <a:bodyPr lIns="0" tIns="0" rIns="0" bIns="0" rtlCol="0" anchor="t">
            <a:spAutoFit/>
          </a:bodyPr>
          <a:lstStyle/>
          <a:p>
            <a:pPr>
              <a:lnSpc>
                <a:spcPts val="2240"/>
              </a:lnSpc>
            </a:pPr>
            <a:r>
              <a:rPr lang="en-US" sz="1600">
                <a:solidFill>
                  <a:srgbClr val="000000"/>
                </a:solidFill>
                <a:latin typeface="Lato"/>
              </a:rPr>
              <a:t>Na de allereerste keuring vindt er het jaar erop nog een keuring op locatie plaats. Vervolgens zal de keuring op locatie om het jaar * plaatsvinden. </a:t>
            </a:r>
          </a:p>
          <a:p>
            <a:pPr>
              <a:lnSpc>
                <a:spcPts val="2240"/>
              </a:lnSpc>
            </a:pPr>
            <a:endParaRPr lang="en-US" sz="1600">
              <a:solidFill>
                <a:srgbClr val="000000"/>
              </a:solidFill>
              <a:latin typeface="Lato"/>
            </a:endParaRPr>
          </a:p>
          <a:p>
            <a:pPr>
              <a:lnSpc>
                <a:spcPts val="2240"/>
              </a:lnSpc>
            </a:pPr>
            <a:r>
              <a:rPr lang="en-US" sz="1600">
                <a:solidFill>
                  <a:srgbClr val="000000"/>
                </a:solidFill>
                <a:latin typeface="Lato"/>
              </a:rPr>
              <a:t>In het tussenliggende jaar dient u wel het kengetallenregistratiesysteem bij te werken in Mijn Green Key.</a:t>
            </a:r>
          </a:p>
        </p:txBody>
      </p:sp>
      <p:sp>
        <p:nvSpPr>
          <p:cNvPr id="36" name="AutoShape 36"/>
          <p:cNvSpPr/>
          <p:nvPr/>
        </p:nvSpPr>
        <p:spPr>
          <a:xfrm>
            <a:off x="4576168" y="2396252"/>
            <a:ext cx="441027" cy="0"/>
          </a:xfrm>
          <a:prstGeom prst="line">
            <a:avLst/>
          </a:prstGeom>
          <a:ln w="38100" cap="flat">
            <a:solidFill>
              <a:srgbClr val="000000"/>
            </a:solidFill>
            <a:prstDash val="solid"/>
            <a:headEnd type="none" w="sm" len="sm"/>
            <a:tailEnd type="arrow" w="med" len="sm"/>
          </a:ln>
        </p:spPr>
        <p:txBody>
          <a:bodyPr/>
          <a:lstStyle/>
          <a:p>
            <a:endParaRPr lang="nl-NL"/>
          </a:p>
        </p:txBody>
      </p:sp>
      <p:sp>
        <p:nvSpPr>
          <p:cNvPr id="37" name="AutoShape 37"/>
          <p:cNvSpPr/>
          <p:nvPr/>
        </p:nvSpPr>
        <p:spPr>
          <a:xfrm>
            <a:off x="8831696" y="2415302"/>
            <a:ext cx="441027" cy="0"/>
          </a:xfrm>
          <a:prstGeom prst="line">
            <a:avLst/>
          </a:prstGeom>
          <a:ln w="38100" cap="flat">
            <a:solidFill>
              <a:srgbClr val="000000"/>
            </a:solidFill>
            <a:prstDash val="solid"/>
            <a:headEnd type="none" w="sm" len="sm"/>
            <a:tailEnd type="arrow" w="med" len="sm"/>
          </a:ln>
        </p:spPr>
        <p:txBody>
          <a:bodyPr/>
          <a:lstStyle/>
          <a:p>
            <a:endParaRPr lang="nl-NL"/>
          </a:p>
        </p:txBody>
      </p:sp>
      <p:sp>
        <p:nvSpPr>
          <p:cNvPr id="38" name="AutoShape 38"/>
          <p:cNvSpPr/>
          <p:nvPr/>
        </p:nvSpPr>
        <p:spPr>
          <a:xfrm>
            <a:off x="13157024" y="2396263"/>
            <a:ext cx="441027" cy="0"/>
          </a:xfrm>
          <a:prstGeom prst="line">
            <a:avLst/>
          </a:prstGeom>
          <a:ln w="38100" cap="flat">
            <a:solidFill>
              <a:srgbClr val="000000"/>
            </a:solidFill>
            <a:prstDash val="solid"/>
            <a:headEnd type="none" w="sm" len="sm"/>
            <a:tailEnd type="arrow" w="med" len="sm"/>
          </a:ln>
        </p:spPr>
        <p:txBody>
          <a:bodyPr/>
          <a:lstStyle/>
          <a:p>
            <a:endParaRPr lang="nl-NL"/>
          </a:p>
        </p:txBody>
      </p:sp>
      <p:sp>
        <p:nvSpPr>
          <p:cNvPr id="39" name="TextBox 39"/>
          <p:cNvSpPr txBox="1"/>
          <p:nvPr/>
        </p:nvSpPr>
        <p:spPr>
          <a:xfrm>
            <a:off x="4168500" y="116590"/>
            <a:ext cx="902295" cy="373142"/>
          </a:xfrm>
          <a:prstGeom prst="rect">
            <a:avLst/>
          </a:prstGeom>
        </p:spPr>
        <p:txBody>
          <a:bodyPr lIns="0" tIns="0" rIns="0" bIns="0" rtlCol="0" anchor="t">
            <a:spAutoFit/>
          </a:bodyPr>
          <a:lstStyle/>
          <a:p>
            <a:pPr algn="ctr">
              <a:lnSpc>
                <a:spcPts val="3058"/>
              </a:lnSpc>
            </a:pPr>
            <a:r>
              <a:rPr lang="en-US" sz="2184">
                <a:solidFill>
                  <a:srgbClr val="192954"/>
                </a:solidFill>
                <a:latin typeface="Lato Bold"/>
              </a:rPr>
              <a:t>DEEL 5</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nl-NL"/>
          </a:p>
        </p:txBody>
      </p:sp>
      <p:pic>
        <p:nvPicPr>
          <p:cNvPr id="3" name="Picture 3"/>
          <p:cNvPicPr>
            <a:picLocks noChangeAspect="1"/>
          </p:cNvPicPr>
          <p:nvPr/>
        </p:nvPicPr>
        <p:blipFill>
          <a:blip r:embed="rId2"/>
          <a:srcRect/>
          <a:stretch>
            <a:fillRect/>
          </a:stretch>
        </p:blipFill>
        <p:spPr>
          <a:xfrm>
            <a:off x="1674178" y="8616521"/>
            <a:ext cx="1017219" cy="1283557"/>
          </a:xfrm>
          <a:prstGeom prst="rect">
            <a:avLst/>
          </a:prstGeom>
        </p:spPr>
      </p:pic>
      <p:pic>
        <p:nvPicPr>
          <p:cNvPr id="4" name="Picture 4"/>
          <p:cNvPicPr>
            <a:picLocks noChangeAspect="1"/>
          </p:cNvPicPr>
          <p:nvPr/>
        </p:nvPicPr>
        <p:blipFill>
          <a:blip r:embed="rId3"/>
          <a:srcRect/>
          <a:stretch>
            <a:fillRect/>
          </a:stretch>
        </p:blipFill>
        <p:spPr>
          <a:xfrm>
            <a:off x="2176678" y="1625404"/>
            <a:ext cx="1424205" cy="1667292"/>
          </a:xfrm>
          <a:prstGeom prst="rect">
            <a:avLst/>
          </a:prstGeom>
        </p:spPr>
      </p:pic>
      <p:pic>
        <p:nvPicPr>
          <p:cNvPr id="5" name="Picture 5"/>
          <p:cNvPicPr>
            <a:picLocks noChangeAspect="1"/>
          </p:cNvPicPr>
          <p:nvPr/>
        </p:nvPicPr>
        <p:blipFill>
          <a:blip r:embed="rId4"/>
          <a:srcRect/>
          <a:stretch>
            <a:fillRect/>
          </a:stretch>
        </p:blipFill>
        <p:spPr>
          <a:xfrm>
            <a:off x="4292252" y="1625404"/>
            <a:ext cx="1424205" cy="1667292"/>
          </a:xfrm>
          <a:prstGeom prst="rect">
            <a:avLst/>
          </a:prstGeom>
        </p:spPr>
      </p:pic>
      <p:pic>
        <p:nvPicPr>
          <p:cNvPr id="6" name="Picture 6"/>
          <p:cNvPicPr>
            <a:picLocks noChangeAspect="1"/>
          </p:cNvPicPr>
          <p:nvPr/>
        </p:nvPicPr>
        <p:blipFill>
          <a:blip r:embed="rId5"/>
          <a:srcRect/>
          <a:stretch>
            <a:fillRect/>
          </a:stretch>
        </p:blipFill>
        <p:spPr>
          <a:xfrm>
            <a:off x="6407827" y="1625404"/>
            <a:ext cx="1456687" cy="1667292"/>
          </a:xfrm>
          <a:prstGeom prst="rect">
            <a:avLst/>
          </a:prstGeom>
        </p:spPr>
      </p:pic>
      <p:pic>
        <p:nvPicPr>
          <p:cNvPr id="7" name="Picture 7"/>
          <p:cNvPicPr>
            <a:picLocks noChangeAspect="1"/>
          </p:cNvPicPr>
          <p:nvPr/>
        </p:nvPicPr>
        <p:blipFill>
          <a:blip r:embed="rId6"/>
          <a:srcRect/>
          <a:stretch>
            <a:fillRect/>
          </a:stretch>
        </p:blipFill>
        <p:spPr>
          <a:xfrm>
            <a:off x="1142028" y="3536313"/>
            <a:ext cx="1424205" cy="1667292"/>
          </a:xfrm>
          <a:prstGeom prst="rect">
            <a:avLst/>
          </a:prstGeom>
        </p:spPr>
      </p:pic>
      <p:pic>
        <p:nvPicPr>
          <p:cNvPr id="8" name="Picture 8"/>
          <p:cNvPicPr>
            <a:picLocks noChangeAspect="1"/>
          </p:cNvPicPr>
          <p:nvPr/>
        </p:nvPicPr>
        <p:blipFill>
          <a:blip r:embed="rId7"/>
          <a:srcRect/>
          <a:stretch>
            <a:fillRect/>
          </a:stretch>
        </p:blipFill>
        <p:spPr>
          <a:xfrm>
            <a:off x="3280608" y="3536313"/>
            <a:ext cx="1431571" cy="1667292"/>
          </a:xfrm>
          <a:prstGeom prst="rect">
            <a:avLst/>
          </a:prstGeom>
        </p:spPr>
      </p:pic>
      <p:pic>
        <p:nvPicPr>
          <p:cNvPr id="9" name="Picture 9"/>
          <p:cNvPicPr>
            <a:picLocks noChangeAspect="1"/>
          </p:cNvPicPr>
          <p:nvPr/>
        </p:nvPicPr>
        <p:blipFill>
          <a:blip r:embed="rId8"/>
          <a:srcRect/>
          <a:stretch>
            <a:fillRect/>
          </a:stretch>
        </p:blipFill>
        <p:spPr>
          <a:xfrm>
            <a:off x="5430433" y="3536313"/>
            <a:ext cx="1400188" cy="1667292"/>
          </a:xfrm>
          <a:prstGeom prst="rect">
            <a:avLst/>
          </a:prstGeom>
        </p:spPr>
      </p:pic>
      <p:pic>
        <p:nvPicPr>
          <p:cNvPr id="10" name="Picture 10"/>
          <p:cNvPicPr>
            <a:picLocks noChangeAspect="1"/>
          </p:cNvPicPr>
          <p:nvPr/>
        </p:nvPicPr>
        <p:blipFill>
          <a:blip r:embed="rId9"/>
          <a:srcRect/>
          <a:stretch>
            <a:fillRect/>
          </a:stretch>
        </p:blipFill>
        <p:spPr>
          <a:xfrm>
            <a:off x="7544996" y="3536313"/>
            <a:ext cx="1400188" cy="1667292"/>
          </a:xfrm>
          <a:prstGeom prst="rect">
            <a:avLst/>
          </a:prstGeom>
        </p:spPr>
      </p:pic>
      <p:pic>
        <p:nvPicPr>
          <p:cNvPr id="11" name="Picture 11"/>
          <p:cNvPicPr>
            <a:picLocks noChangeAspect="1"/>
          </p:cNvPicPr>
          <p:nvPr/>
        </p:nvPicPr>
        <p:blipFill>
          <a:blip r:embed="rId10"/>
          <a:srcRect/>
          <a:stretch>
            <a:fillRect/>
          </a:stretch>
        </p:blipFill>
        <p:spPr>
          <a:xfrm>
            <a:off x="6494138" y="5673300"/>
            <a:ext cx="1284064" cy="1949243"/>
          </a:xfrm>
          <a:prstGeom prst="rect">
            <a:avLst/>
          </a:prstGeom>
        </p:spPr>
      </p:pic>
      <p:pic>
        <p:nvPicPr>
          <p:cNvPr id="12" name="Picture 12"/>
          <p:cNvPicPr>
            <a:picLocks noChangeAspect="1"/>
          </p:cNvPicPr>
          <p:nvPr/>
        </p:nvPicPr>
        <p:blipFill>
          <a:blip r:embed="rId11"/>
          <a:srcRect/>
          <a:stretch>
            <a:fillRect/>
          </a:stretch>
        </p:blipFill>
        <p:spPr>
          <a:xfrm>
            <a:off x="2638576" y="5673300"/>
            <a:ext cx="1284064" cy="1949243"/>
          </a:xfrm>
          <a:prstGeom prst="rect">
            <a:avLst/>
          </a:prstGeom>
        </p:spPr>
      </p:pic>
      <p:pic>
        <p:nvPicPr>
          <p:cNvPr id="13" name="Picture 13"/>
          <p:cNvPicPr>
            <a:picLocks noChangeAspect="1"/>
          </p:cNvPicPr>
          <p:nvPr/>
        </p:nvPicPr>
        <p:blipFill>
          <a:blip r:embed="rId12"/>
          <a:srcRect/>
          <a:stretch>
            <a:fillRect/>
          </a:stretch>
        </p:blipFill>
        <p:spPr>
          <a:xfrm>
            <a:off x="4566357" y="5673300"/>
            <a:ext cx="1284064" cy="1949243"/>
          </a:xfrm>
          <a:prstGeom prst="rect">
            <a:avLst/>
          </a:prstGeom>
        </p:spPr>
      </p:pic>
      <p:sp>
        <p:nvSpPr>
          <p:cNvPr id="14" name="TextBox 14"/>
          <p:cNvSpPr txBox="1"/>
          <p:nvPr/>
        </p:nvSpPr>
        <p:spPr>
          <a:xfrm>
            <a:off x="9501704" y="1706761"/>
            <a:ext cx="7136241" cy="6917055"/>
          </a:xfrm>
          <a:prstGeom prst="rect">
            <a:avLst/>
          </a:prstGeom>
        </p:spPr>
        <p:txBody>
          <a:bodyPr lIns="0" tIns="0" rIns="0" bIns="0" rtlCol="0" anchor="t">
            <a:spAutoFit/>
          </a:bodyPr>
          <a:lstStyle/>
          <a:p>
            <a:pPr>
              <a:lnSpc>
                <a:spcPts val="2520"/>
              </a:lnSpc>
            </a:pPr>
            <a:r>
              <a:rPr lang="en-US" sz="1800">
                <a:solidFill>
                  <a:srgbClr val="192954"/>
                </a:solidFill>
                <a:latin typeface="Lato Bold"/>
              </a:rPr>
              <a:t>Verplichte en optionele normen</a:t>
            </a:r>
          </a:p>
          <a:p>
            <a:pPr>
              <a:lnSpc>
                <a:spcPts val="2520"/>
              </a:lnSpc>
            </a:pPr>
            <a:r>
              <a:rPr lang="en-US" sz="1800">
                <a:solidFill>
                  <a:srgbClr val="192954"/>
                </a:solidFill>
                <a:latin typeface="Lato"/>
              </a:rPr>
              <a:t>Voor alle bedrijven geldt dat zij moeten voldoen aan alle verplichte normen en een aantal optionele normen. De verplichte normen zijn basis milieunormen, zoals het registreren en besparen van gas, water en elektra en het verminderen van de hoeveelheid (rest)afval. </a:t>
            </a:r>
          </a:p>
          <a:p>
            <a:pPr>
              <a:lnSpc>
                <a:spcPts val="2520"/>
              </a:lnSpc>
            </a:pPr>
            <a:endParaRPr lang="en-US" sz="1800">
              <a:solidFill>
                <a:srgbClr val="192954"/>
              </a:solidFill>
              <a:latin typeface="Lato"/>
            </a:endParaRPr>
          </a:p>
          <a:p>
            <a:pPr>
              <a:lnSpc>
                <a:spcPts val="2520"/>
              </a:lnSpc>
            </a:pPr>
            <a:r>
              <a:rPr lang="en-US" sz="1800">
                <a:solidFill>
                  <a:srgbClr val="192954"/>
                </a:solidFill>
                <a:latin typeface="Lato"/>
              </a:rPr>
              <a:t>De optionele normen gaan een stap verder. Hieronder vallen maatregelen zoals het gebruik maken van duurzame energie, het gebruik maken van zeepdispensers, of het zelf zuiveren van afvalwater.</a:t>
            </a:r>
          </a:p>
          <a:p>
            <a:pPr>
              <a:lnSpc>
                <a:spcPts val="2520"/>
              </a:lnSpc>
            </a:pPr>
            <a:endParaRPr lang="en-US" sz="1800">
              <a:solidFill>
                <a:srgbClr val="192954"/>
              </a:solidFill>
              <a:latin typeface="Lato"/>
            </a:endParaRPr>
          </a:p>
          <a:p>
            <a:pPr>
              <a:lnSpc>
                <a:spcPts val="2520"/>
              </a:lnSpc>
            </a:pPr>
            <a:r>
              <a:rPr lang="en-US" sz="1800">
                <a:solidFill>
                  <a:srgbClr val="192954"/>
                </a:solidFill>
                <a:latin typeface="Lato"/>
              </a:rPr>
              <a:t>Als uw bedrijf is goedgekeurd krijgt uw bedrijf het Green Key keurmerk. Van de Stichting KMVK ontvangt u het certificaat, het muurschild met jaartal en niveau, Green Key brochures, een vlag (indien gewenst), een balievlaggetje en een vermelding op de nationale en internationale Green Key website.</a:t>
            </a:r>
          </a:p>
          <a:p>
            <a:pPr>
              <a:lnSpc>
                <a:spcPts val="2520"/>
              </a:lnSpc>
            </a:pPr>
            <a:endParaRPr lang="en-US" sz="1800">
              <a:solidFill>
                <a:srgbClr val="192954"/>
              </a:solidFill>
              <a:latin typeface="Lato"/>
            </a:endParaRPr>
          </a:p>
          <a:p>
            <a:pPr>
              <a:lnSpc>
                <a:spcPts val="2520"/>
              </a:lnSpc>
            </a:pPr>
            <a:r>
              <a:rPr lang="en-US" sz="1800">
                <a:solidFill>
                  <a:srgbClr val="192954"/>
                </a:solidFill>
                <a:latin typeface="Lato"/>
              </a:rPr>
              <a:t>De certificering is een jaar geldig. Ieder jaar organiseert de Stichting KMVK in februari het Green Key Event. Tijdens dit feestelijke event worden de certificaten uitgereikt op basis van fysieke/administratieve keuring van het voorgaande jaar.</a:t>
            </a:r>
          </a:p>
          <a:p>
            <a:pPr>
              <a:lnSpc>
                <a:spcPts val="2520"/>
              </a:lnSpc>
            </a:pPr>
            <a:endParaRPr lang="en-US" sz="1800">
              <a:solidFill>
                <a:srgbClr val="192954"/>
              </a:solidFill>
              <a:latin typeface="Lato"/>
            </a:endParaRPr>
          </a:p>
          <a:p>
            <a:pPr>
              <a:lnSpc>
                <a:spcPts val="2520"/>
              </a:lnSpc>
            </a:pPr>
            <a:endParaRPr lang="en-US" sz="1800">
              <a:solidFill>
                <a:srgbClr val="192954"/>
              </a:solidFill>
              <a:latin typeface="Lato"/>
            </a:endParaRPr>
          </a:p>
        </p:txBody>
      </p:sp>
      <p:sp>
        <p:nvSpPr>
          <p:cNvPr id="15" name="TextBox 15"/>
          <p:cNvSpPr txBox="1"/>
          <p:nvPr/>
        </p:nvSpPr>
        <p:spPr>
          <a:xfrm>
            <a:off x="9501704" y="735568"/>
            <a:ext cx="7036912" cy="652939"/>
          </a:xfrm>
          <a:prstGeom prst="rect">
            <a:avLst/>
          </a:prstGeom>
        </p:spPr>
        <p:txBody>
          <a:bodyPr lIns="0" tIns="0" rIns="0" bIns="0" rtlCol="0" anchor="t">
            <a:spAutoFit/>
          </a:bodyPr>
          <a:lstStyle/>
          <a:p>
            <a:pPr>
              <a:lnSpc>
                <a:spcPts val="5013"/>
              </a:lnSpc>
            </a:pPr>
            <a:r>
              <a:rPr lang="en-US" sz="4775">
                <a:solidFill>
                  <a:srgbClr val="192954"/>
                </a:solidFill>
                <a:latin typeface="Lato Bold Bold"/>
              </a:rPr>
              <a:t>CERTIFICERING</a:t>
            </a:r>
          </a:p>
        </p:txBody>
      </p:sp>
      <p:sp>
        <p:nvSpPr>
          <p:cNvPr id="16" name="TextBox 16"/>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23</a:t>
            </a:r>
          </a:p>
        </p:txBody>
      </p:sp>
      <p:sp>
        <p:nvSpPr>
          <p:cNvPr id="17" name="TextBox 17"/>
          <p:cNvSpPr txBox="1"/>
          <p:nvPr/>
        </p:nvSpPr>
        <p:spPr>
          <a:xfrm>
            <a:off x="9501729" y="295751"/>
            <a:ext cx="902295" cy="373142"/>
          </a:xfrm>
          <a:prstGeom prst="rect">
            <a:avLst/>
          </a:prstGeom>
        </p:spPr>
        <p:txBody>
          <a:bodyPr lIns="0" tIns="0" rIns="0" bIns="0" rtlCol="0" anchor="t">
            <a:spAutoFit/>
          </a:bodyPr>
          <a:lstStyle/>
          <a:p>
            <a:pPr algn="ctr">
              <a:lnSpc>
                <a:spcPts val="3058"/>
              </a:lnSpc>
            </a:pPr>
            <a:r>
              <a:rPr lang="en-US" sz="2184">
                <a:solidFill>
                  <a:srgbClr val="192954"/>
                </a:solidFill>
                <a:latin typeface="Lato Bold"/>
              </a:rPr>
              <a:t>DEEL 6</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74516" y="1028700"/>
            <a:ext cx="2921152" cy="3685996"/>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45056">
            <a:off x="8666353" y="-2607567"/>
            <a:ext cx="10958530" cy="10958530"/>
          </a:xfrm>
          <a:prstGeom prst="rect">
            <a:avLst/>
          </a:prstGeom>
        </p:spPr>
      </p:pic>
      <p:grpSp>
        <p:nvGrpSpPr>
          <p:cNvPr id="4" name="Group 4"/>
          <p:cNvGrpSpPr/>
          <p:nvPr/>
        </p:nvGrpSpPr>
        <p:grpSpPr>
          <a:xfrm>
            <a:off x="10425676" y="4417695"/>
            <a:ext cx="6833624" cy="4157461"/>
            <a:chOff x="0" y="0"/>
            <a:chExt cx="9111499" cy="5543281"/>
          </a:xfrm>
        </p:grpSpPr>
        <p:sp>
          <p:nvSpPr>
            <p:cNvPr id="5" name="TextBox 5"/>
            <p:cNvSpPr txBox="1"/>
            <p:nvPr/>
          </p:nvSpPr>
          <p:spPr>
            <a:xfrm>
              <a:off x="0" y="-114300"/>
              <a:ext cx="9111499" cy="1245447"/>
            </a:xfrm>
            <a:prstGeom prst="rect">
              <a:avLst/>
            </a:prstGeom>
          </p:spPr>
          <p:txBody>
            <a:bodyPr lIns="0" tIns="0" rIns="0" bIns="0" rtlCol="0" anchor="t">
              <a:spAutoFit/>
            </a:bodyPr>
            <a:lstStyle/>
            <a:p>
              <a:pPr>
                <a:lnSpc>
                  <a:spcPts val="7840"/>
                </a:lnSpc>
                <a:spcBef>
                  <a:spcPct val="0"/>
                </a:spcBef>
              </a:pPr>
              <a:r>
                <a:rPr lang="en-US" sz="5600">
                  <a:solidFill>
                    <a:srgbClr val="000000"/>
                  </a:solidFill>
                  <a:latin typeface="Aileron Heavy"/>
                </a:rPr>
                <a:t>Contact</a:t>
              </a:r>
            </a:p>
          </p:txBody>
        </p:sp>
        <p:sp>
          <p:nvSpPr>
            <p:cNvPr id="6" name="TextBox 6"/>
            <p:cNvSpPr txBox="1"/>
            <p:nvPr/>
          </p:nvSpPr>
          <p:spPr>
            <a:xfrm>
              <a:off x="0" y="1944059"/>
              <a:ext cx="9111499" cy="3599222"/>
            </a:xfrm>
            <a:prstGeom prst="rect">
              <a:avLst/>
            </a:prstGeom>
          </p:spPr>
          <p:txBody>
            <a:bodyPr lIns="0" tIns="0" rIns="0" bIns="0" rtlCol="0" anchor="t">
              <a:spAutoFit/>
            </a:bodyPr>
            <a:lstStyle/>
            <a:p>
              <a:pPr>
                <a:lnSpc>
                  <a:spcPts val="3611"/>
                </a:lnSpc>
              </a:pPr>
              <a:r>
                <a:rPr lang="en-US" sz="2300" spc="23">
                  <a:solidFill>
                    <a:srgbClr val="000000"/>
                  </a:solidFill>
                  <a:latin typeface="Aileron Regular Bold"/>
                </a:rPr>
                <a:t>Green Key Nederland</a:t>
              </a:r>
            </a:p>
            <a:p>
              <a:pPr>
                <a:lnSpc>
                  <a:spcPts val="3611"/>
                </a:lnSpc>
              </a:pPr>
              <a:r>
                <a:rPr lang="en-US" sz="2300" spc="23">
                  <a:solidFill>
                    <a:srgbClr val="000000"/>
                  </a:solidFill>
                  <a:latin typeface="Aileron Regular Bold"/>
                </a:rPr>
                <a:t>(Bezoek)adres: Storkstraat 24, 3833 LB Leusden</a:t>
              </a:r>
            </a:p>
            <a:p>
              <a:pPr>
                <a:lnSpc>
                  <a:spcPts val="3611"/>
                </a:lnSpc>
              </a:pPr>
              <a:r>
                <a:rPr lang="en-US" sz="2300" spc="23">
                  <a:solidFill>
                    <a:srgbClr val="000000"/>
                  </a:solidFill>
                  <a:latin typeface="Aileron Regular Bold"/>
                </a:rPr>
                <a:t>033 - 303 97 97</a:t>
              </a:r>
            </a:p>
            <a:p>
              <a:pPr>
                <a:lnSpc>
                  <a:spcPts val="3611"/>
                </a:lnSpc>
              </a:pPr>
              <a:r>
                <a:rPr lang="en-US" sz="2300" spc="23">
                  <a:solidFill>
                    <a:srgbClr val="000000"/>
                  </a:solidFill>
                  <a:latin typeface="Aileron Regular Bold"/>
                </a:rPr>
                <a:t>www.greenkey.nl</a:t>
              </a:r>
            </a:p>
            <a:p>
              <a:pPr>
                <a:lnSpc>
                  <a:spcPts val="3611"/>
                </a:lnSpc>
              </a:pPr>
              <a:r>
                <a:rPr lang="en-US" sz="2300" spc="23">
                  <a:solidFill>
                    <a:srgbClr val="000000"/>
                  </a:solidFill>
                  <a:latin typeface="Aileron Regular Bold"/>
                </a:rPr>
                <a:t>greenkey@kmvk.nl </a:t>
              </a:r>
            </a:p>
            <a:p>
              <a:pPr>
                <a:lnSpc>
                  <a:spcPts val="3611"/>
                </a:lnSpc>
              </a:pPr>
              <a:r>
                <a:rPr lang="en-US" sz="2300" spc="23">
                  <a:solidFill>
                    <a:srgbClr val="000000"/>
                  </a:solidFill>
                  <a:latin typeface="Aileron Regular Bold"/>
                </a:rPr>
                <a:t>#greenkey #groenidee</a:t>
              </a:r>
            </a:p>
          </p:txBody>
        </p:sp>
      </p:grpSp>
      <p:sp>
        <p:nvSpPr>
          <p:cNvPr id="7" name="TextBox 7"/>
          <p:cNvSpPr txBox="1"/>
          <p:nvPr/>
        </p:nvSpPr>
        <p:spPr>
          <a:xfrm>
            <a:off x="1674516" y="7585191"/>
            <a:ext cx="6134805" cy="989965"/>
          </a:xfrm>
          <a:prstGeom prst="rect">
            <a:avLst/>
          </a:prstGeom>
        </p:spPr>
        <p:txBody>
          <a:bodyPr lIns="0" tIns="0" rIns="0" bIns="0" rtlCol="0" anchor="t">
            <a:spAutoFit/>
          </a:bodyPr>
          <a:lstStyle/>
          <a:p>
            <a:pPr>
              <a:lnSpc>
                <a:spcPts val="2659"/>
              </a:lnSpc>
            </a:pPr>
            <a:r>
              <a:rPr lang="en-US" sz="1899">
                <a:solidFill>
                  <a:srgbClr val="000000"/>
                </a:solidFill>
                <a:latin typeface="Aileron Regular Bold"/>
              </a:rPr>
              <a:t>Met dank voor jullie voortdurende inzet om ons doel te bereiken een duurzamere wereld te creëren, wat de basis is voor een florerende toekomst.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nl-NL"/>
          </a:p>
        </p:txBody>
      </p:sp>
      <p:pic>
        <p:nvPicPr>
          <p:cNvPr id="3" name="Picture 3"/>
          <p:cNvPicPr>
            <a:picLocks noChangeAspect="1"/>
          </p:cNvPicPr>
          <p:nvPr/>
        </p:nvPicPr>
        <p:blipFill>
          <a:blip r:embed="rId2"/>
          <a:srcRect/>
          <a:stretch>
            <a:fillRect/>
          </a:stretch>
        </p:blipFill>
        <p:spPr>
          <a:xfrm>
            <a:off x="1028700" y="3131325"/>
            <a:ext cx="7039944" cy="5277699"/>
          </a:xfrm>
          <a:prstGeom prst="rect">
            <a:avLst/>
          </a:prstGeom>
        </p:spPr>
      </p:pic>
      <p:sp>
        <p:nvSpPr>
          <p:cNvPr id="4" name="TextBox 4"/>
          <p:cNvSpPr txBox="1"/>
          <p:nvPr/>
        </p:nvSpPr>
        <p:spPr>
          <a:xfrm>
            <a:off x="1028700" y="1528244"/>
            <a:ext cx="12573680" cy="838200"/>
          </a:xfrm>
          <a:prstGeom prst="rect">
            <a:avLst/>
          </a:prstGeom>
        </p:spPr>
        <p:txBody>
          <a:bodyPr lIns="0" tIns="0" rIns="0" bIns="0" rtlCol="0" anchor="t">
            <a:spAutoFit/>
          </a:bodyPr>
          <a:lstStyle/>
          <a:p>
            <a:pPr>
              <a:lnSpc>
                <a:spcPts val="6300"/>
              </a:lnSpc>
            </a:pPr>
            <a:r>
              <a:rPr lang="en-US" sz="6000">
                <a:solidFill>
                  <a:srgbClr val="192954"/>
                </a:solidFill>
                <a:latin typeface="Lato Bold Bold"/>
              </a:rPr>
              <a:t>WAAROM VERDUURZAMEN?</a:t>
            </a:r>
          </a:p>
        </p:txBody>
      </p:sp>
      <p:sp>
        <p:nvSpPr>
          <p:cNvPr id="5" name="TextBox 5"/>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03</a:t>
            </a:r>
          </a:p>
        </p:txBody>
      </p:sp>
      <p:sp>
        <p:nvSpPr>
          <p:cNvPr id="6" name="TextBox 6"/>
          <p:cNvSpPr txBox="1"/>
          <p:nvPr/>
        </p:nvSpPr>
        <p:spPr>
          <a:xfrm>
            <a:off x="1028700" y="981075"/>
            <a:ext cx="902295" cy="373142"/>
          </a:xfrm>
          <a:prstGeom prst="rect">
            <a:avLst/>
          </a:prstGeom>
        </p:spPr>
        <p:txBody>
          <a:bodyPr lIns="0" tIns="0" rIns="0" bIns="0" rtlCol="0" anchor="t">
            <a:spAutoFit/>
          </a:bodyPr>
          <a:lstStyle/>
          <a:p>
            <a:pPr algn="ctr">
              <a:lnSpc>
                <a:spcPts val="3058"/>
              </a:lnSpc>
            </a:pPr>
            <a:r>
              <a:rPr lang="en-US" sz="2184">
                <a:solidFill>
                  <a:srgbClr val="192954"/>
                </a:solidFill>
                <a:latin typeface="Lato Bold"/>
              </a:rPr>
              <a:t>DEEL 1</a:t>
            </a:r>
          </a:p>
        </p:txBody>
      </p:sp>
      <p:sp>
        <p:nvSpPr>
          <p:cNvPr id="7" name="TextBox 7"/>
          <p:cNvSpPr txBox="1"/>
          <p:nvPr/>
        </p:nvSpPr>
        <p:spPr>
          <a:xfrm>
            <a:off x="9144000" y="3083700"/>
            <a:ext cx="7459024" cy="5261046"/>
          </a:xfrm>
          <a:prstGeom prst="rect">
            <a:avLst/>
          </a:prstGeom>
        </p:spPr>
        <p:txBody>
          <a:bodyPr lIns="0" tIns="0" rIns="0" bIns="0" rtlCol="0" anchor="t">
            <a:spAutoFit/>
          </a:bodyPr>
          <a:lstStyle/>
          <a:p>
            <a:pPr marL="536677" lvl="1" indent="-268338">
              <a:lnSpc>
                <a:spcPts val="3480"/>
              </a:lnSpc>
              <a:buFont typeface="Arial"/>
              <a:buChar char="•"/>
            </a:pPr>
            <a:r>
              <a:rPr lang="en-US" sz="2485">
                <a:solidFill>
                  <a:srgbClr val="192954"/>
                </a:solidFill>
                <a:latin typeface="Lato"/>
              </a:rPr>
              <a:t>Met de wereldwijde manier van leven en consumeren verbruiken we per jaar 1,7 aardes aan natuurlijke hulpbronnen</a:t>
            </a:r>
          </a:p>
          <a:p>
            <a:pPr marL="536677" lvl="1" indent="-268338">
              <a:lnSpc>
                <a:spcPts val="3480"/>
              </a:lnSpc>
              <a:buFont typeface="Arial"/>
              <a:buChar char="•"/>
            </a:pPr>
            <a:r>
              <a:rPr lang="en-US" sz="2485">
                <a:solidFill>
                  <a:srgbClr val="192954"/>
                </a:solidFill>
                <a:latin typeface="Lato"/>
              </a:rPr>
              <a:t>Met de Nederlandse manier van leven en consumeren verbruiken we per jaar maar liefst 3 aardes aan natuurlijke hulpbronnen</a:t>
            </a:r>
          </a:p>
          <a:p>
            <a:pPr marL="536677" lvl="1" indent="-268338">
              <a:lnSpc>
                <a:spcPts val="3480"/>
              </a:lnSpc>
              <a:buFont typeface="Arial"/>
              <a:buChar char="•"/>
            </a:pPr>
            <a:r>
              <a:rPr lang="en-US" sz="2485">
                <a:solidFill>
                  <a:srgbClr val="192954"/>
                </a:solidFill>
                <a:latin typeface="Lato"/>
              </a:rPr>
              <a:t>Per jaar is er echter maar 1 aarde aan natuurlijke hulpbronnen om ons te blijven voorzien op de lange termijn</a:t>
            </a:r>
          </a:p>
          <a:p>
            <a:pPr marL="536677" lvl="1" indent="-268338">
              <a:lnSpc>
                <a:spcPts val="3480"/>
              </a:lnSpc>
              <a:buFont typeface="Arial"/>
              <a:buChar char="•"/>
            </a:pPr>
            <a:r>
              <a:rPr lang="en-US" sz="2485">
                <a:solidFill>
                  <a:srgbClr val="192954"/>
                </a:solidFill>
                <a:latin typeface="Lato"/>
              </a:rPr>
              <a:t>Ons gedrag heeft daardoor een negatieve impact op het klimaat, de biodiversiteit én onze eigen toekomst</a:t>
            </a:r>
          </a:p>
        </p:txBody>
      </p:sp>
      <p:sp>
        <p:nvSpPr>
          <p:cNvPr id="8" name="TextBox 8"/>
          <p:cNvSpPr txBox="1"/>
          <p:nvPr/>
        </p:nvSpPr>
        <p:spPr>
          <a:xfrm>
            <a:off x="1028700" y="2423594"/>
            <a:ext cx="16230600" cy="531496"/>
          </a:xfrm>
          <a:prstGeom prst="rect">
            <a:avLst/>
          </a:prstGeom>
        </p:spPr>
        <p:txBody>
          <a:bodyPr lIns="0" tIns="0" rIns="0" bIns="0" rtlCol="0" anchor="t">
            <a:spAutoFit/>
          </a:bodyPr>
          <a:lstStyle/>
          <a:p>
            <a:pPr>
              <a:lnSpc>
                <a:spcPts val="4095"/>
              </a:lnSpc>
            </a:pPr>
            <a:r>
              <a:rPr lang="en-US" sz="3900">
                <a:solidFill>
                  <a:srgbClr val="192954"/>
                </a:solidFill>
                <a:latin typeface="Lato Bold Bold"/>
              </a:rPr>
              <a:t>WE PUTTEN DE AARDE UIT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nl-NL"/>
          </a:p>
        </p:txBody>
      </p:sp>
      <p:sp>
        <p:nvSpPr>
          <p:cNvPr id="3" name="TextBox 3"/>
          <p:cNvSpPr txBox="1"/>
          <p:nvPr/>
        </p:nvSpPr>
        <p:spPr>
          <a:xfrm>
            <a:off x="1028700" y="2180589"/>
            <a:ext cx="16230600" cy="1045846"/>
          </a:xfrm>
          <a:prstGeom prst="rect">
            <a:avLst/>
          </a:prstGeom>
        </p:spPr>
        <p:txBody>
          <a:bodyPr lIns="0" tIns="0" rIns="0" bIns="0" rtlCol="0" anchor="t">
            <a:spAutoFit/>
          </a:bodyPr>
          <a:lstStyle/>
          <a:p>
            <a:pPr>
              <a:lnSpc>
                <a:spcPts val="4095"/>
              </a:lnSpc>
            </a:pPr>
            <a:r>
              <a:rPr lang="en-US" sz="3900">
                <a:solidFill>
                  <a:srgbClr val="192954"/>
                </a:solidFill>
                <a:latin typeface="Lato Bold Bold"/>
              </a:rPr>
              <a:t>TRENDS IN DUURZAAM ONDERNEMEN</a:t>
            </a:r>
          </a:p>
          <a:p>
            <a:pPr>
              <a:lnSpc>
                <a:spcPts val="4095"/>
              </a:lnSpc>
            </a:pPr>
            <a:endParaRPr lang="en-US" sz="3900">
              <a:solidFill>
                <a:srgbClr val="192954"/>
              </a:solidFill>
              <a:latin typeface="Lato Bold Bold"/>
            </a:endParaRPr>
          </a:p>
        </p:txBody>
      </p:sp>
      <p:sp>
        <p:nvSpPr>
          <p:cNvPr id="4" name="TextBox 4"/>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04</a:t>
            </a:r>
          </a:p>
        </p:txBody>
      </p:sp>
      <p:sp>
        <p:nvSpPr>
          <p:cNvPr id="5" name="TextBox 5"/>
          <p:cNvSpPr txBox="1"/>
          <p:nvPr/>
        </p:nvSpPr>
        <p:spPr>
          <a:xfrm>
            <a:off x="1028700" y="2952713"/>
            <a:ext cx="16517262" cy="3462655"/>
          </a:xfrm>
          <a:prstGeom prst="rect">
            <a:avLst/>
          </a:prstGeom>
        </p:spPr>
        <p:txBody>
          <a:bodyPr lIns="0" tIns="0" rIns="0" bIns="0" rtlCol="0" anchor="t">
            <a:spAutoFit/>
          </a:bodyPr>
          <a:lstStyle/>
          <a:p>
            <a:pPr marL="604521" lvl="1" indent="-302261">
              <a:lnSpc>
                <a:spcPts val="3920"/>
              </a:lnSpc>
              <a:buFont typeface="Arial"/>
              <a:buChar char="•"/>
            </a:pPr>
            <a:r>
              <a:rPr lang="en-US" sz="2800">
                <a:solidFill>
                  <a:srgbClr val="192954"/>
                </a:solidFill>
                <a:latin typeface="Lato"/>
              </a:rPr>
              <a:t>De markt verduurzaamt</a:t>
            </a:r>
          </a:p>
          <a:p>
            <a:pPr marL="1209042" lvl="2" indent="-403014">
              <a:lnSpc>
                <a:spcPts val="3920"/>
              </a:lnSpc>
              <a:buFont typeface="Arial"/>
              <a:buChar char="⚬"/>
            </a:pPr>
            <a:r>
              <a:rPr lang="en-US" sz="2800">
                <a:solidFill>
                  <a:srgbClr val="192954"/>
                </a:solidFill>
                <a:latin typeface="Lato"/>
              </a:rPr>
              <a:t>Zakelijke markt: steeds meer bedrijven willen duurzaam ondernemen </a:t>
            </a:r>
          </a:p>
          <a:p>
            <a:pPr marL="1209042" lvl="2" indent="-403014">
              <a:lnSpc>
                <a:spcPts val="3920"/>
              </a:lnSpc>
              <a:buFont typeface="Arial"/>
              <a:buChar char="⚬"/>
            </a:pPr>
            <a:r>
              <a:rPr lang="en-US" sz="2800">
                <a:solidFill>
                  <a:srgbClr val="192954"/>
                </a:solidFill>
                <a:latin typeface="Lato"/>
              </a:rPr>
              <a:t>Consumenten markt: gasten selecteren steeds meer op duurzaamheid</a:t>
            </a:r>
          </a:p>
          <a:p>
            <a:pPr marL="604521" lvl="1" indent="-302261">
              <a:lnSpc>
                <a:spcPts val="3920"/>
              </a:lnSpc>
              <a:buFont typeface="Arial"/>
              <a:buChar char="•"/>
            </a:pPr>
            <a:r>
              <a:rPr lang="en-US" sz="2800">
                <a:solidFill>
                  <a:srgbClr val="192954"/>
                </a:solidFill>
                <a:latin typeface="Lato"/>
              </a:rPr>
              <a:t>Wet- en regelgeving duurzaamheid neemt toe </a:t>
            </a:r>
          </a:p>
          <a:p>
            <a:pPr marL="1209042" lvl="2" indent="-403014">
              <a:lnSpc>
                <a:spcPts val="3920"/>
              </a:lnSpc>
              <a:buFont typeface="Arial"/>
              <a:buChar char="⚬"/>
            </a:pPr>
            <a:r>
              <a:rPr lang="en-US" sz="2800">
                <a:solidFill>
                  <a:srgbClr val="192954"/>
                </a:solidFill>
                <a:latin typeface="Lato"/>
              </a:rPr>
              <a:t>Europese Unie</a:t>
            </a:r>
          </a:p>
          <a:p>
            <a:pPr marL="1209042" lvl="2" indent="-403014">
              <a:lnSpc>
                <a:spcPts val="3920"/>
              </a:lnSpc>
              <a:buFont typeface="Arial"/>
              <a:buChar char="⚬"/>
            </a:pPr>
            <a:r>
              <a:rPr lang="en-US" sz="2800">
                <a:solidFill>
                  <a:srgbClr val="192954"/>
                </a:solidFill>
                <a:latin typeface="Lato"/>
              </a:rPr>
              <a:t>Nationale overheid</a:t>
            </a:r>
          </a:p>
          <a:p>
            <a:pPr marL="1209042" lvl="2" indent="-403014">
              <a:lnSpc>
                <a:spcPts val="3920"/>
              </a:lnSpc>
              <a:buFont typeface="Arial"/>
              <a:buChar char="⚬"/>
            </a:pPr>
            <a:r>
              <a:rPr lang="en-US" sz="2800">
                <a:solidFill>
                  <a:srgbClr val="192954"/>
                </a:solidFill>
                <a:latin typeface="Lato"/>
              </a:rPr>
              <a:t>Gemeentes</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7065308"/>
            <a:ext cx="3221692" cy="322169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929745" y="7928745"/>
            <a:ext cx="2358255" cy="235825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076462" y="-247622"/>
            <a:ext cx="5229004" cy="5229004"/>
          </a:xfrm>
          <a:prstGeom prst="rect">
            <a:avLst/>
          </a:prstGeom>
        </p:spPr>
      </p:pic>
      <p:sp>
        <p:nvSpPr>
          <p:cNvPr id="9" name="TextBox 9"/>
          <p:cNvSpPr txBox="1"/>
          <p:nvPr/>
        </p:nvSpPr>
        <p:spPr>
          <a:xfrm>
            <a:off x="1028700" y="1104900"/>
            <a:ext cx="12573680" cy="838200"/>
          </a:xfrm>
          <a:prstGeom prst="rect">
            <a:avLst/>
          </a:prstGeom>
        </p:spPr>
        <p:txBody>
          <a:bodyPr lIns="0" tIns="0" rIns="0" bIns="0" rtlCol="0" anchor="t">
            <a:spAutoFit/>
          </a:bodyPr>
          <a:lstStyle/>
          <a:p>
            <a:pPr>
              <a:lnSpc>
                <a:spcPts val="6300"/>
              </a:lnSpc>
            </a:pPr>
            <a:r>
              <a:rPr lang="en-US" sz="6000">
                <a:solidFill>
                  <a:srgbClr val="192954"/>
                </a:solidFill>
                <a:latin typeface="Lato Bold Bold"/>
              </a:rPr>
              <a:t>WAAROM VERDUURZAMEN?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nl-NL"/>
          </a:p>
        </p:txBody>
      </p:sp>
      <p:sp>
        <p:nvSpPr>
          <p:cNvPr id="3" name="TextBox 3"/>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05</a:t>
            </a:r>
          </a:p>
        </p:txBody>
      </p:sp>
      <p:sp>
        <p:nvSpPr>
          <p:cNvPr id="4" name="TextBox 4"/>
          <p:cNvSpPr txBox="1"/>
          <p:nvPr/>
        </p:nvSpPr>
        <p:spPr>
          <a:xfrm>
            <a:off x="1028700" y="2934047"/>
            <a:ext cx="16517262" cy="2472055"/>
          </a:xfrm>
          <a:prstGeom prst="rect">
            <a:avLst/>
          </a:prstGeom>
        </p:spPr>
        <p:txBody>
          <a:bodyPr lIns="0" tIns="0" rIns="0" bIns="0" rtlCol="0" anchor="t">
            <a:spAutoFit/>
          </a:bodyPr>
          <a:lstStyle/>
          <a:p>
            <a:pPr marL="604521" lvl="1" indent="-302261">
              <a:lnSpc>
                <a:spcPts val="3920"/>
              </a:lnSpc>
              <a:buFont typeface="Arial"/>
              <a:buChar char="•"/>
            </a:pPr>
            <a:r>
              <a:rPr lang="en-US" sz="2800">
                <a:solidFill>
                  <a:srgbClr val="192954"/>
                </a:solidFill>
                <a:latin typeface="Lato"/>
              </a:rPr>
              <a:t>Intrinsieke motivatie van de ondernemer/manager neemt toe</a:t>
            </a:r>
          </a:p>
          <a:p>
            <a:pPr marL="604521" lvl="1" indent="-302261">
              <a:lnSpc>
                <a:spcPts val="3920"/>
              </a:lnSpc>
              <a:buFont typeface="Arial"/>
              <a:buChar char="•"/>
            </a:pPr>
            <a:r>
              <a:rPr lang="en-US" sz="2800">
                <a:solidFill>
                  <a:srgbClr val="192954"/>
                </a:solidFill>
                <a:latin typeface="Lato"/>
              </a:rPr>
              <a:t>Intrinsieke waarde van uw accommodatie neemt toe</a:t>
            </a:r>
          </a:p>
          <a:p>
            <a:pPr marL="604521" lvl="1" indent="-302261">
              <a:lnSpc>
                <a:spcPts val="3920"/>
              </a:lnSpc>
              <a:buFont typeface="Arial"/>
              <a:buChar char="•"/>
            </a:pPr>
            <a:r>
              <a:rPr lang="en-US" sz="2800">
                <a:solidFill>
                  <a:srgbClr val="192954"/>
                </a:solidFill>
                <a:latin typeface="Lato"/>
              </a:rPr>
              <a:t>Kostenbesparing</a:t>
            </a:r>
          </a:p>
          <a:p>
            <a:pPr marL="604521" lvl="1" indent="-302261">
              <a:lnSpc>
                <a:spcPts val="3920"/>
              </a:lnSpc>
              <a:buFont typeface="Arial"/>
              <a:buChar char="•"/>
            </a:pPr>
            <a:r>
              <a:rPr lang="en-US" sz="2800">
                <a:solidFill>
                  <a:srgbClr val="192954"/>
                </a:solidFill>
                <a:latin typeface="Lato"/>
              </a:rPr>
              <a:t>En het is gewoon leuk, inspirerend en dankbaar</a:t>
            </a:r>
          </a:p>
          <a:p>
            <a:pPr marL="604521" lvl="1" indent="-302261">
              <a:lnSpc>
                <a:spcPts val="3920"/>
              </a:lnSpc>
              <a:buFont typeface="Arial"/>
              <a:buChar char="•"/>
            </a:pPr>
            <a:r>
              <a:rPr lang="en-US" sz="2800">
                <a:solidFill>
                  <a:srgbClr val="192954"/>
                </a:solidFill>
                <a:latin typeface="Lato"/>
              </a:rPr>
              <a:t>Het is een Moetje, maar een leuk Moetje!</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7065308"/>
            <a:ext cx="3221692" cy="322169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947211" y="7928745"/>
            <a:ext cx="2358255" cy="235825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076462" y="-247622"/>
            <a:ext cx="5229004" cy="5229004"/>
          </a:xfrm>
          <a:prstGeom prst="rect">
            <a:avLst/>
          </a:prstGeom>
        </p:spPr>
      </p:pic>
      <p:sp>
        <p:nvSpPr>
          <p:cNvPr id="8" name="TextBox 8"/>
          <p:cNvSpPr txBox="1"/>
          <p:nvPr/>
        </p:nvSpPr>
        <p:spPr>
          <a:xfrm>
            <a:off x="1028700" y="1104900"/>
            <a:ext cx="12573680" cy="838200"/>
          </a:xfrm>
          <a:prstGeom prst="rect">
            <a:avLst/>
          </a:prstGeom>
        </p:spPr>
        <p:txBody>
          <a:bodyPr lIns="0" tIns="0" rIns="0" bIns="0" rtlCol="0" anchor="t">
            <a:spAutoFit/>
          </a:bodyPr>
          <a:lstStyle/>
          <a:p>
            <a:pPr>
              <a:lnSpc>
                <a:spcPts val="6300"/>
              </a:lnSpc>
            </a:pPr>
            <a:r>
              <a:rPr lang="en-US" sz="6000">
                <a:solidFill>
                  <a:srgbClr val="192954"/>
                </a:solidFill>
                <a:latin typeface="Lato Bold Bold"/>
              </a:rPr>
              <a:t>WAAROM VERDUURZAMEN?</a:t>
            </a:r>
          </a:p>
        </p:txBody>
      </p:sp>
      <p:sp>
        <p:nvSpPr>
          <p:cNvPr id="9" name="TextBox 9"/>
          <p:cNvSpPr txBox="1"/>
          <p:nvPr/>
        </p:nvSpPr>
        <p:spPr>
          <a:xfrm>
            <a:off x="1028700" y="2180589"/>
            <a:ext cx="16230600" cy="1045846"/>
          </a:xfrm>
          <a:prstGeom prst="rect">
            <a:avLst/>
          </a:prstGeom>
        </p:spPr>
        <p:txBody>
          <a:bodyPr lIns="0" tIns="0" rIns="0" bIns="0" rtlCol="0" anchor="t">
            <a:spAutoFit/>
          </a:bodyPr>
          <a:lstStyle/>
          <a:p>
            <a:pPr>
              <a:lnSpc>
                <a:spcPts val="4095"/>
              </a:lnSpc>
            </a:pPr>
            <a:r>
              <a:rPr lang="en-US" sz="3900">
                <a:solidFill>
                  <a:srgbClr val="192954"/>
                </a:solidFill>
                <a:latin typeface="Lato Bold Bold"/>
              </a:rPr>
              <a:t>VERSCHILLENDE MOTIVATIES</a:t>
            </a:r>
          </a:p>
          <a:p>
            <a:pPr>
              <a:lnSpc>
                <a:spcPts val="4095"/>
              </a:lnSpc>
            </a:pPr>
            <a:endParaRPr lang="en-US" sz="3900">
              <a:solidFill>
                <a:srgbClr val="192954"/>
              </a:solidFill>
              <a:latin typeface="Lato Bold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nl-NL"/>
          </a:p>
        </p:txBody>
      </p:sp>
      <p:pic>
        <p:nvPicPr>
          <p:cNvPr id="3" name="Picture 3"/>
          <p:cNvPicPr>
            <a:picLocks noChangeAspect="1"/>
          </p:cNvPicPr>
          <p:nvPr/>
        </p:nvPicPr>
        <p:blipFill>
          <a:blip r:embed="rId2"/>
          <a:srcRect/>
          <a:stretch>
            <a:fillRect/>
          </a:stretch>
        </p:blipFill>
        <p:spPr>
          <a:xfrm>
            <a:off x="11727058" y="1632259"/>
            <a:ext cx="4875966" cy="6776766"/>
          </a:xfrm>
          <a:prstGeom prst="rect">
            <a:avLst/>
          </a:prstGeom>
        </p:spPr>
      </p:pic>
      <p:sp>
        <p:nvSpPr>
          <p:cNvPr id="4" name="TextBox 4"/>
          <p:cNvSpPr txBox="1"/>
          <p:nvPr/>
        </p:nvSpPr>
        <p:spPr>
          <a:xfrm>
            <a:off x="1028700" y="1518719"/>
            <a:ext cx="12573680" cy="695325"/>
          </a:xfrm>
          <a:prstGeom prst="rect">
            <a:avLst/>
          </a:prstGeom>
        </p:spPr>
        <p:txBody>
          <a:bodyPr lIns="0" tIns="0" rIns="0" bIns="0" rtlCol="0" anchor="t">
            <a:spAutoFit/>
          </a:bodyPr>
          <a:lstStyle/>
          <a:p>
            <a:pPr>
              <a:lnSpc>
                <a:spcPts val="5250"/>
              </a:lnSpc>
            </a:pPr>
            <a:r>
              <a:rPr lang="en-US" sz="5000">
                <a:solidFill>
                  <a:srgbClr val="192954"/>
                </a:solidFill>
                <a:latin typeface="Lato Bold Bold"/>
              </a:rPr>
              <a:t>ONDERZOEK WIJST UIT:</a:t>
            </a:r>
          </a:p>
        </p:txBody>
      </p:sp>
      <p:sp>
        <p:nvSpPr>
          <p:cNvPr id="5" name="TextBox 5"/>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06</a:t>
            </a:r>
          </a:p>
        </p:txBody>
      </p:sp>
      <p:sp>
        <p:nvSpPr>
          <p:cNvPr id="6" name="TextBox 6"/>
          <p:cNvSpPr txBox="1"/>
          <p:nvPr/>
        </p:nvSpPr>
        <p:spPr>
          <a:xfrm>
            <a:off x="1028700" y="2460344"/>
            <a:ext cx="8401962" cy="2691765"/>
          </a:xfrm>
          <a:prstGeom prst="rect">
            <a:avLst/>
          </a:prstGeom>
        </p:spPr>
        <p:txBody>
          <a:bodyPr lIns="0" tIns="0" rIns="0" bIns="0" rtlCol="0" anchor="t">
            <a:spAutoFit/>
          </a:bodyPr>
          <a:lstStyle/>
          <a:p>
            <a:pPr marL="604521" lvl="1" indent="-302261">
              <a:lnSpc>
                <a:spcPts val="3920"/>
              </a:lnSpc>
              <a:buFont typeface="Arial"/>
              <a:buChar char="•"/>
            </a:pPr>
            <a:r>
              <a:rPr lang="en-US" sz="2800">
                <a:solidFill>
                  <a:srgbClr val="192954"/>
                </a:solidFill>
                <a:latin typeface="Lato"/>
              </a:rPr>
              <a:t>Greenwashing wordt tegengegaan door met keurmerk te werken</a:t>
            </a:r>
          </a:p>
          <a:p>
            <a:pPr marL="604521" lvl="1" indent="-302261">
              <a:lnSpc>
                <a:spcPts val="3920"/>
              </a:lnSpc>
              <a:buFont typeface="Arial"/>
              <a:buChar char="•"/>
            </a:pPr>
            <a:r>
              <a:rPr lang="en-US" sz="2800">
                <a:solidFill>
                  <a:srgbClr val="192954"/>
                </a:solidFill>
                <a:latin typeface="Lato"/>
              </a:rPr>
              <a:t>Gasten willen dat 'duurzaamheidsbeloftes' van bedrijven gecontroleerd worden </a:t>
            </a:r>
          </a:p>
          <a:p>
            <a:pPr>
              <a:lnSpc>
                <a:spcPts val="2800"/>
              </a:lnSpc>
            </a:pPr>
            <a:endParaRPr lang="en-US" sz="2800">
              <a:solidFill>
                <a:srgbClr val="192954"/>
              </a:solidFill>
              <a:latin typeface="Lato"/>
            </a:endParaRPr>
          </a:p>
          <a:p>
            <a:pPr>
              <a:lnSpc>
                <a:spcPts val="2800"/>
              </a:lnSpc>
            </a:pPr>
            <a:r>
              <a:rPr lang="en-US" sz="2000">
                <a:solidFill>
                  <a:srgbClr val="192954"/>
                </a:solidFill>
                <a:latin typeface="Lato"/>
              </a:rPr>
              <a:t>Onderzoek uitgevoerd door Horecava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nl-NL"/>
          </a:p>
        </p:txBody>
      </p:sp>
      <p:pic>
        <p:nvPicPr>
          <p:cNvPr id="3" name="Picture 3"/>
          <p:cNvPicPr>
            <a:picLocks noChangeAspect="1"/>
          </p:cNvPicPr>
          <p:nvPr/>
        </p:nvPicPr>
        <p:blipFill>
          <a:blip r:embed="rId2"/>
          <a:srcRect/>
          <a:stretch>
            <a:fillRect/>
          </a:stretch>
        </p:blipFill>
        <p:spPr>
          <a:xfrm>
            <a:off x="5582728" y="2214044"/>
            <a:ext cx="11020296" cy="6194981"/>
          </a:xfrm>
          <a:prstGeom prst="rect">
            <a:avLst/>
          </a:prstGeom>
        </p:spPr>
      </p:pic>
      <p:sp>
        <p:nvSpPr>
          <p:cNvPr id="4" name="TextBox 4"/>
          <p:cNvSpPr txBox="1"/>
          <p:nvPr/>
        </p:nvSpPr>
        <p:spPr>
          <a:xfrm>
            <a:off x="1028700" y="1518719"/>
            <a:ext cx="12573680" cy="695325"/>
          </a:xfrm>
          <a:prstGeom prst="rect">
            <a:avLst/>
          </a:prstGeom>
        </p:spPr>
        <p:txBody>
          <a:bodyPr lIns="0" tIns="0" rIns="0" bIns="0" rtlCol="0" anchor="t">
            <a:spAutoFit/>
          </a:bodyPr>
          <a:lstStyle/>
          <a:p>
            <a:pPr>
              <a:lnSpc>
                <a:spcPts val="5250"/>
              </a:lnSpc>
            </a:pPr>
            <a:r>
              <a:rPr lang="en-US" sz="5000">
                <a:solidFill>
                  <a:srgbClr val="192954"/>
                </a:solidFill>
                <a:latin typeface="Lato Bold Bold"/>
              </a:rPr>
              <a:t>ONDERZOEK WIJST UIT:</a:t>
            </a:r>
          </a:p>
        </p:txBody>
      </p:sp>
      <p:sp>
        <p:nvSpPr>
          <p:cNvPr id="5" name="TextBox 5"/>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07</a:t>
            </a:r>
          </a:p>
        </p:txBody>
      </p:sp>
      <p:sp>
        <p:nvSpPr>
          <p:cNvPr id="6" name="TextBox 6"/>
          <p:cNvSpPr txBox="1"/>
          <p:nvPr/>
        </p:nvSpPr>
        <p:spPr>
          <a:xfrm>
            <a:off x="835886" y="2604318"/>
            <a:ext cx="4746842" cy="3329940"/>
          </a:xfrm>
          <a:prstGeom prst="rect">
            <a:avLst/>
          </a:prstGeom>
        </p:spPr>
        <p:txBody>
          <a:bodyPr lIns="0" tIns="0" rIns="0" bIns="0" rtlCol="0" anchor="t">
            <a:spAutoFit/>
          </a:bodyPr>
          <a:lstStyle/>
          <a:p>
            <a:pPr marL="604521" lvl="1" indent="-302261">
              <a:lnSpc>
                <a:spcPts val="3920"/>
              </a:lnSpc>
              <a:buFont typeface="Arial"/>
              <a:buChar char="•"/>
            </a:pPr>
            <a:r>
              <a:rPr lang="en-US" sz="2800">
                <a:solidFill>
                  <a:srgbClr val="192954"/>
                </a:solidFill>
                <a:latin typeface="Lato"/>
              </a:rPr>
              <a:t>Ook verduurzaming binnen de toerisme sector wordt belangrijker</a:t>
            </a:r>
          </a:p>
          <a:p>
            <a:pPr marL="604521" lvl="1" indent="-302261">
              <a:lnSpc>
                <a:spcPts val="3920"/>
              </a:lnSpc>
              <a:buFont typeface="Arial"/>
              <a:buChar char="•"/>
            </a:pPr>
            <a:r>
              <a:rPr lang="en-US" sz="2800">
                <a:solidFill>
                  <a:srgbClr val="192954"/>
                </a:solidFill>
                <a:latin typeface="Lato"/>
              </a:rPr>
              <a:t>Vakantiegangers willen duurzamer reizen </a:t>
            </a:r>
          </a:p>
          <a:p>
            <a:pPr>
              <a:lnSpc>
                <a:spcPts val="3920"/>
              </a:lnSpc>
            </a:pPr>
            <a:endParaRPr lang="en-US" sz="2800">
              <a:solidFill>
                <a:srgbClr val="192954"/>
              </a:solidFill>
              <a:latin typeface="Lato"/>
            </a:endParaRPr>
          </a:p>
          <a:p>
            <a:pPr>
              <a:lnSpc>
                <a:spcPts val="2800"/>
              </a:lnSpc>
            </a:pPr>
            <a:r>
              <a:rPr lang="en-US" sz="2000">
                <a:solidFill>
                  <a:srgbClr val="192954"/>
                </a:solidFill>
                <a:latin typeface="Lato"/>
              </a:rPr>
              <a:t>Onderzoek uitgevoerd door Booking.com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nl-NL"/>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076462" y="-247622"/>
            <a:ext cx="5229004" cy="5229004"/>
          </a:xfrm>
          <a:prstGeom prst="rect">
            <a:avLst/>
          </a:prstGeom>
        </p:spPr>
      </p:pic>
      <p:sp>
        <p:nvSpPr>
          <p:cNvPr id="4" name="TextBox 4"/>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08</a:t>
            </a: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0" y="7065308"/>
            <a:ext cx="3221692" cy="322169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5947211" y="7817718"/>
            <a:ext cx="2358255" cy="2358255"/>
          </a:xfrm>
          <a:prstGeom prst="rect">
            <a:avLst/>
          </a:prstGeom>
        </p:spPr>
      </p:pic>
      <p:pic>
        <p:nvPicPr>
          <p:cNvPr id="7" name="Picture 7"/>
          <p:cNvPicPr>
            <a:picLocks noChangeAspect="1"/>
          </p:cNvPicPr>
          <p:nvPr/>
        </p:nvPicPr>
        <p:blipFill>
          <a:blip r:embed="rId8"/>
          <a:srcRect/>
          <a:stretch>
            <a:fillRect/>
          </a:stretch>
        </p:blipFill>
        <p:spPr>
          <a:xfrm>
            <a:off x="3997765" y="1458561"/>
            <a:ext cx="10230111" cy="5606747"/>
          </a:xfrm>
          <a:prstGeom prst="rect">
            <a:avLst/>
          </a:prstGeom>
        </p:spPr>
      </p:pic>
      <p:pic>
        <p:nvPicPr>
          <p:cNvPr id="8" name="Picture 8"/>
          <p:cNvPicPr>
            <a:picLocks noChangeAspect="1"/>
          </p:cNvPicPr>
          <p:nvPr/>
        </p:nvPicPr>
        <p:blipFill>
          <a:blip r:embed="rId9"/>
          <a:srcRect/>
          <a:stretch>
            <a:fillRect/>
          </a:stretch>
        </p:blipFill>
        <p:spPr>
          <a:xfrm>
            <a:off x="12096268" y="4261935"/>
            <a:ext cx="4263217" cy="3555783"/>
          </a:xfrm>
          <a:prstGeom prst="rect">
            <a:avLst/>
          </a:prstGeom>
        </p:spPr>
      </p:pic>
      <p:pic>
        <p:nvPicPr>
          <p:cNvPr id="9" name="Picture 9"/>
          <p:cNvPicPr>
            <a:picLocks noChangeAspect="1"/>
          </p:cNvPicPr>
          <p:nvPr/>
        </p:nvPicPr>
        <p:blipFill>
          <a:blip r:embed="rId10"/>
          <a:srcRect/>
          <a:stretch>
            <a:fillRect/>
          </a:stretch>
        </p:blipFill>
        <p:spPr>
          <a:xfrm>
            <a:off x="1684976" y="1829087"/>
            <a:ext cx="2396141" cy="6570412"/>
          </a:xfrm>
          <a:prstGeom prst="rect">
            <a:avLst/>
          </a:prstGeom>
        </p:spPr>
      </p:pic>
      <p:pic>
        <p:nvPicPr>
          <p:cNvPr id="10" name="Picture 10"/>
          <p:cNvPicPr>
            <a:picLocks noChangeAspect="1"/>
          </p:cNvPicPr>
          <p:nvPr/>
        </p:nvPicPr>
        <p:blipFill>
          <a:blip r:embed="rId11"/>
          <a:srcRect/>
          <a:stretch>
            <a:fillRect/>
          </a:stretch>
        </p:blipFill>
        <p:spPr>
          <a:xfrm>
            <a:off x="3454409" y="5404218"/>
            <a:ext cx="9206357" cy="3004807"/>
          </a:xfrm>
          <a:prstGeom prst="rect">
            <a:avLst/>
          </a:prstGeom>
        </p:spPr>
      </p:pic>
      <p:sp>
        <p:nvSpPr>
          <p:cNvPr id="11" name="TextBox 11"/>
          <p:cNvSpPr txBox="1"/>
          <p:nvPr/>
        </p:nvSpPr>
        <p:spPr>
          <a:xfrm>
            <a:off x="1684976" y="763236"/>
            <a:ext cx="11188993" cy="695325"/>
          </a:xfrm>
          <a:prstGeom prst="rect">
            <a:avLst/>
          </a:prstGeom>
        </p:spPr>
        <p:txBody>
          <a:bodyPr lIns="0" tIns="0" rIns="0" bIns="0" rtlCol="0" anchor="t">
            <a:spAutoFit/>
          </a:bodyPr>
          <a:lstStyle/>
          <a:p>
            <a:pPr algn="ctr">
              <a:lnSpc>
                <a:spcPts val="5250"/>
              </a:lnSpc>
            </a:pPr>
            <a:r>
              <a:rPr lang="en-US" sz="5000">
                <a:solidFill>
                  <a:srgbClr val="192954"/>
                </a:solidFill>
                <a:latin typeface="Lato Bold Bold"/>
              </a:rPr>
              <a:t>MVO IS NIET MEER WEG TE DENKEN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nl-NL"/>
          </a:p>
        </p:txBody>
      </p:sp>
      <p:grpSp>
        <p:nvGrpSpPr>
          <p:cNvPr id="3" name="Group 3"/>
          <p:cNvGrpSpPr/>
          <p:nvPr/>
        </p:nvGrpSpPr>
        <p:grpSpPr>
          <a:xfrm>
            <a:off x="2063398" y="1951853"/>
            <a:ext cx="5312635" cy="6006507"/>
            <a:chOff x="0" y="0"/>
            <a:chExt cx="3130550" cy="3539424"/>
          </a:xfrm>
        </p:grpSpPr>
        <p:sp>
          <p:nvSpPr>
            <p:cNvPr id="4" name="Freeform 4"/>
            <p:cNvSpPr/>
            <p:nvPr/>
          </p:nvSpPr>
          <p:spPr>
            <a:xfrm>
              <a:off x="0" y="0"/>
              <a:ext cx="3130550" cy="3539425"/>
            </a:xfrm>
            <a:custGeom>
              <a:avLst/>
              <a:gdLst/>
              <a:ahLst/>
              <a:cxnLst/>
              <a:rect l="l" t="t" r="r" b="b"/>
              <a:pathLst>
                <a:path w="3130550" h="3539425">
                  <a:moveTo>
                    <a:pt x="0" y="1123950"/>
                  </a:moveTo>
                  <a:lnTo>
                    <a:pt x="0" y="3539425"/>
                  </a:lnTo>
                  <a:lnTo>
                    <a:pt x="3130550" y="3539425"/>
                  </a:lnTo>
                  <a:lnTo>
                    <a:pt x="3130550" y="0"/>
                  </a:lnTo>
                  <a:close/>
                </a:path>
              </a:pathLst>
            </a:custGeom>
            <a:solidFill>
              <a:srgbClr val="3C3C3B">
                <a:alpha val="9804"/>
              </a:srgbClr>
            </a:solidFill>
          </p:spPr>
          <p:txBody>
            <a:bodyPr/>
            <a:lstStyle/>
            <a:p>
              <a:endParaRPr lang="nl-NL"/>
            </a:p>
          </p:txBody>
        </p:sp>
      </p:grpSp>
      <p:sp>
        <p:nvSpPr>
          <p:cNvPr id="6" name="TextBox 6"/>
          <p:cNvSpPr txBox="1"/>
          <p:nvPr/>
        </p:nvSpPr>
        <p:spPr>
          <a:xfrm>
            <a:off x="8412210" y="1721582"/>
            <a:ext cx="9875790" cy="5709576"/>
          </a:xfrm>
          <a:prstGeom prst="rect">
            <a:avLst/>
          </a:prstGeom>
        </p:spPr>
        <p:txBody>
          <a:bodyPr lIns="0" tIns="0" rIns="0" bIns="0" rtlCol="0" anchor="t">
            <a:spAutoFit/>
          </a:bodyPr>
          <a:lstStyle/>
          <a:p>
            <a:pPr>
              <a:lnSpc>
                <a:spcPts val="2776"/>
              </a:lnSpc>
            </a:pPr>
            <a:r>
              <a:rPr lang="en-US" sz="1983" dirty="0">
                <a:solidFill>
                  <a:srgbClr val="192954"/>
                </a:solidFill>
                <a:latin typeface="Lato"/>
              </a:rPr>
              <a:t>Keurmerk Milieu, </a:t>
            </a:r>
            <a:r>
              <a:rPr lang="en-US" sz="1983" dirty="0" err="1">
                <a:solidFill>
                  <a:srgbClr val="192954"/>
                </a:solidFill>
                <a:latin typeface="Lato"/>
              </a:rPr>
              <a:t>Veiligheid</a:t>
            </a:r>
            <a:r>
              <a:rPr lang="en-US" sz="1983" dirty="0">
                <a:solidFill>
                  <a:srgbClr val="192954"/>
                </a:solidFill>
                <a:latin typeface="Lato"/>
              </a:rPr>
              <a:t> en Kwaliteit (KMVK) is </a:t>
            </a:r>
            <a:r>
              <a:rPr lang="en-US" sz="1983" dirty="0" err="1">
                <a:solidFill>
                  <a:srgbClr val="192954"/>
                </a:solidFill>
                <a:latin typeface="Lato"/>
              </a:rPr>
              <a:t>dé</a:t>
            </a:r>
            <a:r>
              <a:rPr lang="en-US" sz="1983" dirty="0">
                <a:solidFill>
                  <a:srgbClr val="192954"/>
                </a:solidFill>
                <a:latin typeface="Lato"/>
              </a:rPr>
              <a:t> </a:t>
            </a:r>
            <a:r>
              <a:rPr lang="en-US" sz="1983" dirty="0" err="1">
                <a:solidFill>
                  <a:srgbClr val="192954"/>
                </a:solidFill>
                <a:latin typeface="Lato"/>
              </a:rPr>
              <a:t>autoriteit</a:t>
            </a:r>
            <a:r>
              <a:rPr lang="en-US" sz="1983" dirty="0">
                <a:solidFill>
                  <a:srgbClr val="192954"/>
                </a:solidFill>
                <a:latin typeface="Lato"/>
              </a:rPr>
              <a:t> en </a:t>
            </a:r>
            <a:r>
              <a:rPr lang="en-US" sz="1983" dirty="0" err="1">
                <a:solidFill>
                  <a:srgbClr val="192954"/>
                </a:solidFill>
                <a:latin typeface="Lato"/>
              </a:rPr>
              <a:t>aanjager</a:t>
            </a:r>
            <a:r>
              <a:rPr lang="en-US" sz="1983" dirty="0">
                <a:solidFill>
                  <a:srgbClr val="192954"/>
                </a:solidFill>
                <a:latin typeface="Lato"/>
              </a:rPr>
              <a:t> van de </a:t>
            </a:r>
            <a:r>
              <a:rPr lang="en-US" sz="1983" dirty="0" err="1">
                <a:solidFill>
                  <a:srgbClr val="192954"/>
                </a:solidFill>
                <a:latin typeface="Lato"/>
              </a:rPr>
              <a:t>verduurzaming</a:t>
            </a:r>
            <a:r>
              <a:rPr lang="en-US" sz="1983" dirty="0">
                <a:solidFill>
                  <a:srgbClr val="192954"/>
                </a:solidFill>
                <a:latin typeface="Lato"/>
              </a:rPr>
              <a:t> van de </a:t>
            </a:r>
            <a:r>
              <a:rPr lang="en-US" sz="1983" dirty="0" err="1">
                <a:solidFill>
                  <a:srgbClr val="192954"/>
                </a:solidFill>
                <a:latin typeface="Lato"/>
              </a:rPr>
              <a:t>gastvrijheidssector</a:t>
            </a:r>
            <a:r>
              <a:rPr lang="en-US" sz="1983" dirty="0">
                <a:solidFill>
                  <a:srgbClr val="192954"/>
                </a:solidFill>
                <a:latin typeface="Lato"/>
              </a:rPr>
              <a:t>. </a:t>
            </a:r>
            <a:r>
              <a:rPr lang="en-US" sz="1983" dirty="0" err="1">
                <a:solidFill>
                  <a:srgbClr val="192954"/>
                </a:solidFill>
                <a:latin typeface="Lato"/>
              </a:rPr>
              <a:t>Wij</a:t>
            </a:r>
            <a:r>
              <a:rPr lang="en-US" sz="1983" dirty="0">
                <a:solidFill>
                  <a:srgbClr val="192954"/>
                </a:solidFill>
                <a:latin typeface="Lato"/>
              </a:rPr>
              <a:t> </a:t>
            </a:r>
            <a:r>
              <a:rPr lang="en-US" sz="1983" dirty="0" err="1">
                <a:solidFill>
                  <a:srgbClr val="192954"/>
                </a:solidFill>
                <a:latin typeface="Lato"/>
              </a:rPr>
              <a:t>geloven</a:t>
            </a:r>
            <a:r>
              <a:rPr lang="en-US" sz="1983" dirty="0">
                <a:solidFill>
                  <a:srgbClr val="192954"/>
                </a:solidFill>
                <a:latin typeface="Lato"/>
              </a:rPr>
              <a:t> </a:t>
            </a:r>
            <a:r>
              <a:rPr lang="en-US" sz="1983" dirty="0" err="1">
                <a:solidFill>
                  <a:srgbClr val="192954"/>
                </a:solidFill>
                <a:latin typeface="Lato"/>
              </a:rPr>
              <a:t>dat</a:t>
            </a:r>
            <a:r>
              <a:rPr lang="en-US" sz="1983" dirty="0">
                <a:solidFill>
                  <a:srgbClr val="192954"/>
                </a:solidFill>
                <a:latin typeface="Lato"/>
              </a:rPr>
              <a:t> een </a:t>
            </a:r>
            <a:r>
              <a:rPr lang="en-US" sz="1983" dirty="0" err="1">
                <a:solidFill>
                  <a:srgbClr val="192954"/>
                </a:solidFill>
                <a:latin typeface="Lato"/>
              </a:rPr>
              <a:t>duurzame</a:t>
            </a:r>
            <a:r>
              <a:rPr lang="en-US" sz="1983" dirty="0">
                <a:solidFill>
                  <a:srgbClr val="192954"/>
                </a:solidFill>
                <a:latin typeface="Lato"/>
              </a:rPr>
              <a:t> en </a:t>
            </a:r>
            <a:r>
              <a:rPr lang="en-US" sz="1983" dirty="0" err="1">
                <a:solidFill>
                  <a:srgbClr val="192954"/>
                </a:solidFill>
                <a:latin typeface="Lato"/>
              </a:rPr>
              <a:t>groene</a:t>
            </a:r>
            <a:r>
              <a:rPr lang="en-US" sz="1983" dirty="0">
                <a:solidFill>
                  <a:srgbClr val="192954"/>
                </a:solidFill>
                <a:latin typeface="Lato"/>
              </a:rPr>
              <a:t> </a:t>
            </a:r>
            <a:r>
              <a:rPr lang="en-US" sz="1983" dirty="0" err="1">
                <a:solidFill>
                  <a:srgbClr val="192954"/>
                </a:solidFill>
                <a:latin typeface="Lato"/>
              </a:rPr>
              <a:t>gastvrijheidssector</a:t>
            </a:r>
            <a:r>
              <a:rPr lang="en-US" sz="1983" dirty="0">
                <a:solidFill>
                  <a:srgbClr val="192954"/>
                </a:solidFill>
                <a:latin typeface="Lato"/>
              </a:rPr>
              <a:t> </a:t>
            </a:r>
            <a:r>
              <a:rPr lang="en-US" sz="1983" dirty="0" err="1">
                <a:solidFill>
                  <a:srgbClr val="192954"/>
                </a:solidFill>
                <a:latin typeface="Lato"/>
              </a:rPr>
              <a:t>bijdraagt</a:t>
            </a:r>
            <a:r>
              <a:rPr lang="en-US" sz="1983" dirty="0">
                <a:solidFill>
                  <a:srgbClr val="192954"/>
                </a:solidFill>
                <a:latin typeface="Lato"/>
              </a:rPr>
              <a:t> aan een </a:t>
            </a:r>
            <a:r>
              <a:rPr lang="en-US" sz="1983" dirty="0" err="1">
                <a:solidFill>
                  <a:srgbClr val="192954"/>
                </a:solidFill>
                <a:latin typeface="Lato"/>
              </a:rPr>
              <a:t>samenleving</a:t>
            </a:r>
            <a:r>
              <a:rPr lang="en-US" sz="1983" dirty="0">
                <a:solidFill>
                  <a:srgbClr val="192954"/>
                </a:solidFill>
                <a:latin typeface="Lato"/>
              </a:rPr>
              <a:t> </a:t>
            </a:r>
            <a:r>
              <a:rPr lang="en-US" sz="1983" dirty="0" err="1">
                <a:solidFill>
                  <a:srgbClr val="192954"/>
                </a:solidFill>
                <a:latin typeface="Lato"/>
              </a:rPr>
              <a:t>waarin</a:t>
            </a:r>
            <a:r>
              <a:rPr lang="en-US" sz="1983" dirty="0">
                <a:solidFill>
                  <a:srgbClr val="192954"/>
                </a:solidFill>
                <a:latin typeface="Lato"/>
              </a:rPr>
              <a:t> </a:t>
            </a:r>
            <a:r>
              <a:rPr lang="en-US" sz="1983" dirty="0" err="1">
                <a:solidFill>
                  <a:srgbClr val="192954"/>
                </a:solidFill>
                <a:latin typeface="Lato"/>
              </a:rPr>
              <a:t>mensen</a:t>
            </a:r>
            <a:r>
              <a:rPr lang="en-US" sz="1983" dirty="0">
                <a:solidFill>
                  <a:srgbClr val="192954"/>
                </a:solidFill>
                <a:latin typeface="Lato"/>
              </a:rPr>
              <a:t> </a:t>
            </a:r>
            <a:r>
              <a:rPr lang="en-US" sz="1983" dirty="0" err="1">
                <a:solidFill>
                  <a:srgbClr val="192954"/>
                </a:solidFill>
                <a:latin typeface="Lato"/>
              </a:rPr>
              <a:t>én</a:t>
            </a:r>
            <a:r>
              <a:rPr lang="en-US" sz="1983" dirty="0">
                <a:solidFill>
                  <a:srgbClr val="192954"/>
                </a:solidFill>
                <a:latin typeface="Lato"/>
              </a:rPr>
              <a:t> natuur </a:t>
            </a:r>
            <a:r>
              <a:rPr lang="en-US" sz="1983" dirty="0" err="1">
                <a:solidFill>
                  <a:srgbClr val="192954"/>
                </a:solidFill>
                <a:latin typeface="Lato"/>
              </a:rPr>
              <a:t>floreren</a:t>
            </a:r>
            <a:r>
              <a:rPr lang="en-US" sz="1983" dirty="0">
                <a:solidFill>
                  <a:srgbClr val="192954"/>
                </a:solidFill>
                <a:latin typeface="Lato"/>
              </a:rPr>
              <a:t>. Als </a:t>
            </a:r>
            <a:r>
              <a:rPr lang="en-US" sz="1983" dirty="0" err="1">
                <a:solidFill>
                  <a:srgbClr val="192954"/>
                </a:solidFill>
                <a:latin typeface="Lato"/>
              </a:rPr>
              <a:t>onafhankelijke</a:t>
            </a:r>
            <a:r>
              <a:rPr lang="en-US" sz="1983" dirty="0">
                <a:solidFill>
                  <a:srgbClr val="192954"/>
                </a:solidFill>
                <a:latin typeface="Lato"/>
              </a:rPr>
              <a:t>, </a:t>
            </a:r>
            <a:r>
              <a:rPr lang="en-US" sz="1983" dirty="0" err="1">
                <a:solidFill>
                  <a:srgbClr val="192954"/>
                </a:solidFill>
                <a:latin typeface="Lato"/>
              </a:rPr>
              <a:t>betrouwbare</a:t>
            </a:r>
            <a:r>
              <a:rPr lang="en-US" sz="1983" dirty="0">
                <a:solidFill>
                  <a:srgbClr val="192954"/>
                </a:solidFill>
                <a:latin typeface="Lato"/>
              </a:rPr>
              <a:t> en </a:t>
            </a:r>
            <a:r>
              <a:rPr lang="en-US" sz="1983" dirty="0" err="1">
                <a:solidFill>
                  <a:srgbClr val="192954"/>
                </a:solidFill>
                <a:latin typeface="Lato"/>
              </a:rPr>
              <a:t>transparante</a:t>
            </a:r>
            <a:r>
              <a:rPr lang="en-US" sz="1983" dirty="0">
                <a:solidFill>
                  <a:srgbClr val="192954"/>
                </a:solidFill>
                <a:latin typeface="Lato"/>
              </a:rPr>
              <a:t> partner </a:t>
            </a:r>
            <a:r>
              <a:rPr lang="en-US" sz="1983" dirty="0" err="1">
                <a:solidFill>
                  <a:srgbClr val="192954"/>
                </a:solidFill>
                <a:latin typeface="Lato"/>
              </a:rPr>
              <a:t>maken</a:t>
            </a:r>
            <a:r>
              <a:rPr lang="en-US" sz="1983" dirty="0">
                <a:solidFill>
                  <a:srgbClr val="192954"/>
                </a:solidFill>
                <a:latin typeface="Lato"/>
              </a:rPr>
              <a:t> </a:t>
            </a:r>
            <a:r>
              <a:rPr lang="en-US" sz="1983" dirty="0" err="1">
                <a:solidFill>
                  <a:srgbClr val="192954"/>
                </a:solidFill>
                <a:latin typeface="Lato"/>
              </a:rPr>
              <a:t>wij</a:t>
            </a:r>
            <a:r>
              <a:rPr lang="en-US" sz="1983" dirty="0">
                <a:solidFill>
                  <a:srgbClr val="192954"/>
                </a:solidFill>
                <a:latin typeface="Lato"/>
              </a:rPr>
              <a:t> </a:t>
            </a:r>
            <a:r>
              <a:rPr lang="en-US" sz="1983" dirty="0" err="1">
                <a:solidFill>
                  <a:srgbClr val="192954"/>
                </a:solidFill>
                <a:latin typeface="Lato"/>
              </a:rPr>
              <a:t>verduurzaming</a:t>
            </a:r>
            <a:r>
              <a:rPr lang="en-US" sz="1983" dirty="0">
                <a:solidFill>
                  <a:srgbClr val="192954"/>
                </a:solidFill>
                <a:latin typeface="Lato"/>
              </a:rPr>
              <a:t> </a:t>
            </a:r>
            <a:r>
              <a:rPr lang="en-US" sz="1983" dirty="0" err="1">
                <a:solidFill>
                  <a:srgbClr val="192954"/>
                </a:solidFill>
                <a:latin typeface="Lato"/>
              </a:rPr>
              <a:t>toegankelijk</a:t>
            </a:r>
            <a:r>
              <a:rPr lang="en-US" sz="1983" dirty="0">
                <a:solidFill>
                  <a:srgbClr val="192954"/>
                </a:solidFill>
                <a:latin typeface="Lato"/>
              </a:rPr>
              <a:t> en </a:t>
            </a:r>
            <a:r>
              <a:rPr lang="en-US" sz="1983" dirty="0" err="1">
                <a:solidFill>
                  <a:srgbClr val="192954"/>
                </a:solidFill>
                <a:latin typeface="Lato"/>
              </a:rPr>
              <a:t>gemakkelijk</a:t>
            </a:r>
            <a:r>
              <a:rPr lang="en-US" sz="1983" dirty="0">
                <a:solidFill>
                  <a:srgbClr val="192954"/>
                </a:solidFill>
                <a:latin typeface="Lato"/>
              </a:rPr>
              <a:t> voor </a:t>
            </a:r>
            <a:r>
              <a:rPr lang="en-US" sz="1983" dirty="0" err="1">
                <a:solidFill>
                  <a:srgbClr val="192954"/>
                </a:solidFill>
                <a:latin typeface="Lato"/>
              </a:rPr>
              <a:t>ondernemers</a:t>
            </a:r>
            <a:r>
              <a:rPr lang="en-US" sz="1983" dirty="0">
                <a:solidFill>
                  <a:srgbClr val="192954"/>
                </a:solidFill>
                <a:latin typeface="Lato"/>
              </a:rPr>
              <a:t> in de </a:t>
            </a:r>
            <a:r>
              <a:rPr lang="en-US" sz="1983" dirty="0" err="1">
                <a:solidFill>
                  <a:srgbClr val="192954"/>
                </a:solidFill>
                <a:latin typeface="Lato"/>
              </a:rPr>
              <a:t>toerisme</a:t>
            </a:r>
            <a:r>
              <a:rPr lang="en-US" sz="1983" dirty="0">
                <a:solidFill>
                  <a:srgbClr val="192954"/>
                </a:solidFill>
                <a:latin typeface="Lato"/>
              </a:rPr>
              <a:t>- en </a:t>
            </a:r>
            <a:r>
              <a:rPr lang="en-US" sz="1983" dirty="0" err="1">
                <a:solidFill>
                  <a:srgbClr val="192954"/>
                </a:solidFill>
                <a:latin typeface="Lato"/>
              </a:rPr>
              <a:t>recreatiebranche</a:t>
            </a:r>
            <a:r>
              <a:rPr lang="en-US" sz="1983" dirty="0">
                <a:solidFill>
                  <a:srgbClr val="192954"/>
                </a:solidFill>
                <a:latin typeface="Lato"/>
              </a:rPr>
              <a:t>. </a:t>
            </a:r>
            <a:r>
              <a:rPr lang="en-US" sz="1983" dirty="0" err="1">
                <a:solidFill>
                  <a:srgbClr val="192954"/>
                </a:solidFill>
                <a:latin typeface="Lato"/>
              </a:rPr>
              <a:t>Dit</a:t>
            </a:r>
            <a:r>
              <a:rPr lang="en-US" sz="1983" dirty="0">
                <a:solidFill>
                  <a:srgbClr val="192954"/>
                </a:solidFill>
                <a:latin typeface="Lato"/>
              </a:rPr>
              <a:t> </a:t>
            </a:r>
            <a:r>
              <a:rPr lang="en-US" sz="1983" dirty="0" err="1">
                <a:solidFill>
                  <a:srgbClr val="192954"/>
                </a:solidFill>
                <a:latin typeface="Lato"/>
              </a:rPr>
              <a:t>doen</a:t>
            </a:r>
            <a:r>
              <a:rPr lang="en-US" sz="1983" dirty="0">
                <a:solidFill>
                  <a:srgbClr val="192954"/>
                </a:solidFill>
                <a:latin typeface="Lato"/>
              </a:rPr>
              <a:t> </a:t>
            </a:r>
            <a:r>
              <a:rPr lang="en-US" sz="1983" dirty="0" err="1">
                <a:solidFill>
                  <a:srgbClr val="192954"/>
                </a:solidFill>
                <a:latin typeface="Lato"/>
              </a:rPr>
              <a:t>wij</a:t>
            </a:r>
            <a:r>
              <a:rPr lang="en-US" sz="1983" dirty="0">
                <a:solidFill>
                  <a:srgbClr val="192954"/>
                </a:solidFill>
                <a:latin typeface="Lato"/>
              </a:rPr>
              <a:t> al </a:t>
            </a:r>
            <a:r>
              <a:rPr lang="en-US" sz="1983" dirty="0" err="1">
                <a:solidFill>
                  <a:srgbClr val="192954"/>
                </a:solidFill>
                <a:latin typeface="Lato"/>
              </a:rPr>
              <a:t>sinds</a:t>
            </a:r>
            <a:r>
              <a:rPr lang="en-US" sz="1983" dirty="0">
                <a:solidFill>
                  <a:srgbClr val="192954"/>
                </a:solidFill>
                <a:latin typeface="Lato"/>
              </a:rPr>
              <a:t> 1999 door het </a:t>
            </a:r>
            <a:r>
              <a:rPr lang="en-US" sz="1983" dirty="0" err="1">
                <a:solidFill>
                  <a:srgbClr val="192954"/>
                </a:solidFill>
                <a:latin typeface="Lato"/>
              </a:rPr>
              <a:t>aanbieden</a:t>
            </a:r>
            <a:r>
              <a:rPr lang="en-US" sz="1983" dirty="0">
                <a:solidFill>
                  <a:srgbClr val="192954"/>
                </a:solidFill>
                <a:latin typeface="Lato"/>
              </a:rPr>
              <a:t> van </a:t>
            </a:r>
            <a:r>
              <a:rPr lang="en-US" sz="1983" dirty="0" err="1">
                <a:solidFill>
                  <a:srgbClr val="192954"/>
                </a:solidFill>
                <a:latin typeface="Lato"/>
              </a:rPr>
              <a:t>verschillende</a:t>
            </a:r>
            <a:r>
              <a:rPr lang="en-US" sz="1983" dirty="0">
                <a:solidFill>
                  <a:srgbClr val="192954"/>
                </a:solidFill>
                <a:latin typeface="Lato"/>
              </a:rPr>
              <a:t> eco-</a:t>
            </a:r>
            <a:r>
              <a:rPr lang="en-US" sz="1983" dirty="0" err="1">
                <a:solidFill>
                  <a:srgbClr val="192954"/>
                </a:solidFill>
                <a:latin typeface="Lato"/>
              </a:rPr>
              <a:t>keurmerken</a:t>
            </a:r>
            <a:r>
              <a:rPr lang="en-US" sz="1983" dirty="0">
                <a:solidFill>
                  <a:srgbClr val="192954"/>
                </a:solidFill>
                <a:latin typeface="Lato"/>
              </a:rPr>
              <a:t>. </a:t>
            </a:r>
            <a:r>
              <a:rPr lang="en-US" sz="1983" dirty="0" err="1">
                <a:solidFill>
                  <a:srgbClr val="192954"/>
                </a:solidFill>
                <a:latin typeface="Lato"/>
              </a:rPr>
              <a:t>Deze</a:t>
            </a:r>
            <a:r>
              <a:rPr lang="en-US" sz="1983" dirty="0">
                <a:solidFill>
                  <a:srgbClr val="192954"/>
                </a:solidFill>
                <a:latin typeface="Lato"/>
              </a:rPr>
              <a:t> </a:t>
            </a:r>
            <a:r>
              <a:rPr lang="en-US" sz="1983" dirty="0" err="1">
                <a:solidFill>
                  <a:srgbClr val="192954"/>
                </a:solidFill>
                <a:latin typeface="Lato"/>
              </a:rPr>
              <a:t>keurmerken</a:t>
            </a:r>
            <a:r>
              <a:rPr lang="en-US" sz="1983" dirty="0">
                <a:solidFill>
                  <a:srgbClr val="192954"/>
                </a:solidFill>
                <a:latin typeface="Lato"/>
              </a:rPr>
              <a:t> </a:t>
            </a:r>
            <a:r>
              <a:rPr lang="en-US" sz="1983" dirty="0" err="1">
                <a:solidFill>
                  <a:srgbClr val="192954"/>
                </a:solidFill>
                <a:latin typeface="Lato"/>
              </a:rPr>
              <a:t>bestaan</a:t>
            </a:r>
            <a:r>
              <a:rPr lang="en-US" sz="1983" dirty="0">
                <a:solidFill>
                  <a:srgbClr val="192954"/>
                </a:solidFill>
                <a:latin typeface="Lato"/>
              </a:rPr>
              <a:t> </a:t>
            </a:r>
            <a:r>
              <a:rPr lang="en-US" sz="1983" dirty="0" err="1">
                <a:solidFill>
                  <a:srgbClr val="192954"/>
                </a:solidFill>
                <a:latin typeface="Lato"/>
              </a:rPr>
              <a:t>uit</a:t>
            </a:r>
            <a:r>
              <a:rPr lang="en-US" sz="1983" dirty="0">
                <a:solidFill>
                  <a:srgbClr val="192954"/>
                </a:solidFill>
                <a:latin typeface="Lato"/>
              </a:rPr>
              <a:t>: </a:t>
            </a:r>
          </a:p>
          <a:p>
            <a:pPr>
              <a:lnSpc>
                <a:spcPts val="2776"/>
              </a:lnSpc>
            </a:pPr>
            <a:endParaRPr lang="en-US" sz="1983" dirty="0">
              <a:solidFill>
                <a:srgbClr val="192954"/>
              </a:solidFill>
              <a:latin typeface="Lato"/>
            </a:endParaRPr>
          </a:p>
          <a:p>
            <a:pPr marL="428245" lvl="1" indent="-214122">
              <a:lnSpc>
                <a:spcPts val="2776"/>
              </a:lnSpc>
              <a:buFont typeface="Arial"/>
              <a:buChar char="•"/>
            </a:pPr>
            <a:r>
              <a:rPr lang="en-US" sz="1983" dirty="0">
                <a:solidFill>
                  <a:srgbClr val="192954"/>
                </a:solidFill>
                <a:latin typeface="Lato"/>
              </a:rPr>
              <a:t>Green Key</a:t>
            </a:r>
          </a:p>
          <a:p>
            <a:pPr marL="428245" lvl="1" indent="-214122">
              <a:lnSpc>
                <a:spcPts val="2776"/>
              </a:lnSpc>
              <a:buFont typeface="Arial"/>
              <a:buChar char="•"/>
            </a:pPr>
            <a:r>
              <a:rPr lang="en-US" sz="1983" dirty="0">
                <a:solidFill>
                  <a:srgbClr val="192954"/>
                </a:solidFill>
                <a:latin typeface="Lato"/>
              </a:rPr>
              <a:t>Duurzaam Gastvrij</a:t>
            </a:r>
          </a:p>
          <a:p>
            <a:pPr marL="428245" lvl="1" indent="-214122">
              <a:lnSpc>
                <a:spcPts val="2776"/>
              </a:lnSpc>
              <a:buFont typeface="Arial"/>
              <a:buChar char="•"/>
            </a:pPr>
            <a:r>
              <a:rPr lang="en-US" sz="1983" dirty="0">
                <a:solidFill>
                  <a:srgbClr val="192954"/>
                </a:solidFill>
                <a:latin typeface="Lato"/>
              </a:rPr>
              <a:t>Blauwe Vlag</a:t>
            </a:r>
          </a:p>
          <a:p>
            <a:pPr marL="428245" lvl="1" indent="-214122">
              <a:lnSpc>
                <a:spcPts val="2776"/>
              </a:lnSpc>
              <a:buFont typeface="Arial"/>
              <a:buChar char="•"/>
            </a:pPr>
            <a:r>
              <a:rPr lang="en-US" sz="1983" dirty="0">
                <a:solidFill>
                  <a:srgbClr val="192954"/>
                </a:solidFill>
                <a:latin typeface="Lato"/>
              </a:rPr>
              <a:t>Blauwe Vlag met Groene </a:t>
            </a:r>
            <a:r>
              <a:rPr lang="en-US" sz="1983" dirty="0" err="1">
                <a:solidFill>
                  <a:srgbClr val="192954"/>
                </a:solidFill>
                <a:latin typeface="Lato"/>
              </a:rPr>
              <a:t>Wimpel</a:t>
            </a:r>
            <a:endParaRPr lang="en-US" sz="1983" dirty="0">
              <a:solidFill>
                <a:srgbClr val="192954"/>
              </a:solidFill>
              <a:latin typeface="Lato"/>
            </a:endParaRPr>
          </a:p>
          <a:p>
            <a:pPr>
              <a:lnSpc>
                <a:spcPts val="2776"/>
              </a:lnSpc>
            </a:pPr>
            <a:endParaRPr lang="en-US" sz="1983" dirty="0">
              <a:solidFill>
                <a:srgbClr val="192954"/>
              </a:solidFill>
              <a:latin typeface="Lato"/>
            </a:endParaRPr>
          </a:p>
          <a:p>
            <a:pPr>
              <a:lnSpc>
                <a:spcPts val="2776"/>
              </a:lnSpc>
            </a:pPr>
            <a:endParaRPr lang="en-US" sz="1983" dirty="0">
              <a:solidFill>
                <a:srgbClr val="192954"/>
              </a:solidFill>
              <a:latin typeface="Lato"/>
            </a:endParaRPr>
          </a:p>
          <a:p>
            <a:pPr>
              <a:lnSpc>
                <a:spcPts val="2776"/>
              </a:lnSpc>
            </a:pPr>
            <a:r>
              <a:rPr lang="en-US" sz="1983" dirty="0">
                <a:solidFill>
                  <a:srgbClr val="192954"/>
                </a:solidFill>
                <a:latin typeface="Lato"/>
              </a:rPr>
              <a:t>Stichting KMVK is een </a:t>
            </a:r>
            <a:r>
              <a:rPr lang="en-US" sz="1983" dirty="0" err="1">
                <a:solidFill>
                  <a:srgbClr val="192954"/>
                </a:solidFill>
                <a:latin typeface="Lato"/>
              </a:rPr>
              <a:t>samenwerking</a:t>
            </a:r>
            <a:r>
              <a:rPr lang="en-US" sz="1983" dirty="0">
                <a:solidFill>
                  <a:srgbClr val="192954"/>
                </a:solidFill>
                <a:latin typeface="Lato"/>
              </a:rPr>
              <a:t> </a:t>
            </a:r>
            <a:r>
              <a:rPr lang="en-US" sz="1983" dirty="0" err="1">
                <a:solidFill>
                  <a:srgbClr val="192954"/>
                </a:solidFill>
                <a:latin typeface="Lato"/>
              </a:rPr>
              <a:t>tussen</a:t>
            </a:r>
            <a:r>
              <a:rPr lang="en-US" sz="1983" dirty="0">
                <a:solidFill>
                  <a:srgbClr val="192954"/>
                </a:solidFill>
                <a:latin typeface="Lato"/>
              </a:rPr>
              <a:t> HISWA-RECRON, de ANWB en KHN.</a:t>
            </a:r>
          </a:p>
          <a:p>
            <a:pPr>
              <a:lnSpc>
                <a:spcPts val="2776"/>
              </a:lnSpc>
            </a:pPr>
            <a:endParaRPr lang="en-US" sz="1983" dirty="0">
              <a:solidFill>
                <a:srgbClr val="192954"/>
              </a:solidFill>
              <a:latin typeface="Lato"/>
            </a:endParaRPr>
          </a:p>
        </p:txBody>
      </p:sp>
      <p:sp>
        <p:nvSpPr>
          <p:cNvPr id="7" name="TextBox 7"/>
          <p:cNvSpPr txBox="1"/>
          <p:nvPr/>
        </p:nvSpPr>
        <p:spPr>
          <a:xfrm>
            <a:off x="8420198" y="797657"/>
            <a:ext cx="7036912" cy="962025"/>
          </a:xfrm>
          <a:prstGeom prst="rect">
            <a:avLst/>
          </a:prstGeom>
        </p:spPr>
        <p:txBody>
          <a:bodyPr lIns="0" tIns="0" rIns="0" bIns="0" rtlCol="0" anchor="t">
            <a:spAutoFit/>
          </a:bodyPr>
          <a:lstStyle/>
          <a:p>
            <a:pPr>
              <a:lnSpc>
                <a:spcPts val="7349"/>
              </a:lnSpc>
            </a:pPr>
            <a:r>
              <a:rPr lang="en-US" sz="6999">
                <a:solidFill>
                  <a:srgbClr val="192954"/>
                </a:solidFill>
                <a:latin typeface="Lato Bold Bold"/>
              </a:rPr>
              <a:t>ST. KMVK</a:t>
            </a:r>
          </a:p>
        </p:txBody>
      </p:sp>
      <p:sp>
        <p:nvSpPr>
          <p:cNvPr id="8" name="TextBox 8"/>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09</a:t>
            </a:r>
          </a:p>
        </p:txBody>
      </p:sp>
      <p:sp>
        <p:nvSpPr>
          <p:cNvPr id="9" name="TextBox 9"/>
          <p:cNvSpPr txBox="1"/>
          <p:nvPr/>
        </p:nvSpPr>
        <p:spPr>
          <a:xfrm>
            <a:off x="2413818" y="5491069"/>
            <a:ext cx="4840396" cy="2026152"/>
          </a:xfrm>
          <a:prstGeom prst="rect">
            <a:avLst/>
          </a:prstGeom>
        </p:spPr>
        <p:txBody>
          <a:bodyPr lIns="0" tIns="0" rIns="0" bIns="0" rtlCol="0" anchor="t">
            <a:spAutoFit/>
          </a:bodyPr>
          <a:lstStyle/>
          <a:p>
            <a:pPr algn="ctr">
              <a:lnSpc>
                <a:spcPts val="5377"/>
              </a:lnSpc>
            </a:pPr>
            <a:r>
              <a:rPr lang="en-US" sz="3841">
                <a:solidFill>
                  <a:srgbClr val="FFFFFF"/>
                </a:solidFill>
                <a:latin typeface="Lato Bold"/>
              </a:rPr>
              <a:t>KEURMERK MILIEU, VEILIGHEID &amp; KWALITEIT</a:t>
            </a:r>
          </a:p>
        </p:txBody>
      </p:sp>
      <p:sp>
        <p:nvSpPr>
          <p:cNvPr id="10" name="TextBox 10"/>
          <p:cNvSpPr txBox="1"/>
          <p:nvPr/>
        </p:nvSpPr>
        <p:spPr>
          <a:xfrm>
            <a:off x="8420223" y="329265"/>
            <a:ext cx="902295" cy="373142"/>
          </a:xfrm>
          <a:prstGeom prst="rect">
            <a:avLst/>
          </a:prstGeom>
        </p:spPr>
        <p:txBody>
          <a:bodyPr lIns="0" tIns="0" rIns="0" bIns="0" rtlCol="0" anchor="t">
            <a:spAutoFit/>
          </a:bodyPr>
          <a:lstStyle/>
          <a:p>
            <a:pPr algn="ctr">
              <a:lnSpc>
                <a:spcPts val="3058"/>
              </a:lnSpc>
            </a:pPr>
            <a:r>
              <a:rPr lang="en-US" sz="2184">
                <a:solidFill>
                  <a:srgbClr val="192954"/>
                </a:solidFill>
                <a:latin typeface="Lato Bold"/>
              </a:rPr>
              <a:t>DEEL 2</a:t>
            </a:r>
          </a:p>
        </p:txBody>
      </p:sp>
      <p:pic>
        <p:nvPicPr>
          <p:cNvPr id="12" name="Graphic 11">
            <a:extLst>
              <a:ext uri="{FF2B5EF4-FFF2-40B4-BE49-F238E27FC236}">
                <a16:creationId xmlns:a16="http://schemas.microsoft.com/office/drawing/2014/main" id="{E50CEA64-B559-E85D-36F1-DDE6483467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14778" y="1477393"/>
            <a:ext cx="3409873" cy="340987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18BD13EEDDAF7499EC745562903D409" ma:contentTypeVersion="16" ma:contentTypeDescription="Een nieuw document maken." ma:contentTypeScope="" ma:versionID="886801d3cc703e591aad59293592b212">
  <xsd:schema xmlns:xsd="http://www.w3.org/2001/XMLSchema" xmlns:xs="http://www.w3.org/2001/XMLSchema" xmlns:p="http://schemas.microsoft.com/office/2006/metadata/properties" xmlns:ns2="b7995b5d-a1f8-42b5-918b-3e2dc741a328" xmlns:ns3="d88bf321-b758-481b-a4e9-17fd660b94bc" targetNamespace="http://schemas.microsoft.com/office/2006/metadata/properties" ma:root="true" ma:fieldsID="dc2fedbfe0227893d79179e38535b2ce" ns2:_="" ns3:_="">
    <xsd:import namespace="b7995b5d-a1f8-42b5-918b-3e2dc741a328"/>
    <xsd:import namespace="d88bf321-b758-481b-a4e9-17fd660b94b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995b5d-a1f8-42b5-918b-3e2dc741a32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f214b079-fa42-4f56-8288-504380d0211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88bf321-b758-481b-a4e9-17fd660b94bc"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02061a70-ed2a-47f0-90ba-227874c2f331}" ma:internalName="TaxCatchAll" ma:showField="CatchAllData" ma:web="d88bf321-b758-481b-a4e9-17fd660b94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200935-0E3F-4986-9746-775AFF4B63C5}">
  <ds:schemaRefs>
    <ds:schemaRef ds:uri="http://schemas.microsoft.com/sharepoint/v3/contenttype/forms"/>
  </ds:schemaRefs>
</ds:datastoreItem>
</file>

<file path=customXml/itemProps2.xml><?xml version="1.0" encoding="utf-8"?>
<ds:datastoreItem xmlns:ds="http://schemas.openxmlformats.org/officeDocument/2006/customXml" ds:itemID="{2C8B9274-7290-4A75-B219-B13421AF0550}">
  <ds:schemaRefs>
    <ds:schemaRef ds:uri="b7995b5d-a1f8-42b5-918b-3e2dc741a328"/>
    <ds:schemaRef ds:uri="d88bf321-b758-481b-a4e9-17fd660b94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TotalTime>
  <Words>1565</Words>
  <Application>Microsoft Office PowerPoint</Application>
  <PresentationFormat>Aangepast</PresentationFormat>
  <Paragraphs>236</Paragraphs>
  <Slides>24</Slides>
  <Notes>0</Notes>
  <HiddenSlides>0</HiddenSlides>
  <MMClips>0</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24</vt:i4>
      </vt:variant>
    </vt:vector>
  </HeadingPairs>
  <TitlesOfParts>
    <vt:vector size="36" baseType="lpstr">
      <vt:lpstr>Aileron Heavy</vt:lpstr>
      <vt:lpstr>Calibri</vt:lpstr>
      <vt:lpstr>Lato Bold Bold</vt:lpstr>
      <vt:lpstr>Lato Italics</vt:lpstr>
      <vt:lpstr>Aileron Regular Bold</vt:lpstr>
      <vt:lpstr>Aileron Regular</vt:lpstr>
      <vt:lpstr>Aileron Heavy Bold</vt:lpstr>
      <vt:lpstr>Lato Bold</vt:lpstr>
      <vt:lpstr>Kollektif Bold</vt:lpstr>
      <vt:lpstr>Lato</vt:lpstr>
      <vt:lpstr>Arial</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GK presentatie voor personeel_2023</dc:title>
  <cp:lastModifiedBy>Laska Hurenkamp</cp:lastModifiedBy>
  <cp:revision>4</cp:revision>
  <dcterms:created xsi:type="dcterms:W3CDTF">2006-08-16T00:00:00Z</dcterms:created>
  <dcterms:modified xsi:type="dcterms:W3CDTF">2025-03-05T10:16:30Z</dcterms:modified>
  <dc:identifier>DAFIvejwijc</dc:identifier>
</cp:coreProperties>
</file>